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62" r:id="rId3"/>
    <p:sldId id="431" r:id="rId4"/>
    <p:sldId id="404" r:id="rId5"/>
    <p:sldId id="432" r:id="rId6"/>
    <p:sldId id="352" r:id="rId7"/>
    <p:sldId id="423" r:id="rId8"/>
    <p:sldId id="414" r:id="rId9"/>
    <p:sldId id="415" r:id="rId10"/>
    <p:sldId id="417" r:id="rId11"/>
    <p:sldId id="418" r:id="rId12"/>
    <p:sldId id="340" r:id="rId13"/>
    <p:sldId id="433" r:id="rId14"/>
    <p:sldId id="267" r:id="rId15"/>
    <p:sldId id="419" r:id="rId16"/>
    <p:sldId id="420" r:id="rId17"/>
    <p:sldId id="421" r:id="rId18"/>
    <p:sldId id="422" r:id="rId19"/>
    <p:sldId id="285" r:id="rId20"/>
    <p:sldId id="295" r:id="rId21"/>
    <p:sldId id="294" r:id="rId22"/>
    <p:sldId id="400" r:id="rId23"/>
    <p:sldId id="288" r:id="rId24"/>
    <p:sldId id="401" r:id="rId25"/>
    <p:sldId id="290" r:id="rId26"/>
    <p:sldId id="291" r:id="rId27"/>
    <p:sldId id="292" r:id="rId28"/>
    <p:sldId id="293" r:id="rId29"/>
    <p:sldId id="296" r:id="rId30"/>
    <p:sldId id="298" r:id="rId31"/>
    <p:sldId id="299" r:id="rId32"/>
    <p:sldId id="300" r:id="rId33"/>
    <p:sldId id="302" r:id="rId34"/>
    <p:sldId id="304" r:id="rId35"/>
    <p:sldId id="305" r:id="rId36"/>
    <p:sldId id="306" r:id="rId37"/>
    <p:sldId id="307" r:id="rId38"/>
    <p:sldId id="308" r:id="rId39"/>
    <p:sldId id="309" r:id="rId40"/>
    <p:sldId id="392" r:id="rId41"/>
    <p:sldId id="393" r:id="rId42"/>
    <p:sldId id="394" r:id="rId43"/>
    <p:sldId id="397" r:id="rId44"/>
    <p:sldId id="402" r:id="rId45"/>
    <p:sldId id="385" r:id="rId46"/>
    <p:sldId id="372" r:id="rId47"/>
    <p:sldId id="425" r:id="rId48"/>
    <p:sldId id="426" r:id="rId49"/>
    <p:sldId id="427" r:id="rId50"/>
    <p:sldId id="428" r:id="rId51"/>
    <p:sldId id="429" r:id="rId52"/>
    <p:sldId id="430" r:id="rId53"/>
    <p:sldId id="398" r:id="rId54"/>
    <p:sldId id="399" r:id="rId55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83" autoAdjust="0"/>
    <p:restoredTop sz="99322" autoAdjust="0"/>
  </p:normalViewPr>
  <p:slideViewPr>
    <p:cSldViewPr>
      <p:cViewPr>
        <p:scale>
          <a:sx n="80" d="100"/>
          <a:sy n="80" d="100"/>
        </p:scale>
        <p:origin x="-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119B-6467-44E3-A46D-70A44D5404E0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B52CB-569C-4C6F-BB1D-0492225271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찬미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예수님</a:t>
            </a:r>
            <a:r>
              <a:rPr lang="en-US" altLang="ko-KR" dirty="0" smtClean="0"/>
              <a:t>!!!  </a:t>
            </a:r>
            <a:r>
              <a:rPr lang="ko-KR" altLang="en-US" dirty="0" smtClean="0"/>
              <a:t>존경하는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 여러분 바쁘신데도 불구하고 </a:t>
            </a:r>
            <a:endParaRPr lang="en-US" altLang="ko-KR" dirty="0" smtClean="0"/>
          </a:p>
          <a:p>
            <a:r>
              <a:rPr lang="ko-KR" altLang="en-US" dirty="0" smtClean="0"/>
              <a:t>오늘 직책 교육에 참여를 해주시어 고맙습니다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교육목적은 전 단원의 간부 역할을</a:t>
            </a:r>
            <a:r>
              <a:rPr lang="ko-KR" altLang="en-US" baseline="0" dirty="0" smtClean="0"/>
              <a:t> 부담을 가지기 않고 쉽게 할 수 있도록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하기 위한 것입니다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교육내용은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의미와 목적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운영과 활동에 관련 주요사항</a:t>
            </a:r>
            <a:r>
              <a:rPr lang="en-US" altLang="ko-KR" baseline="0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간부의 역할로 구성되어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교육인원은 </a:t>
            </a:r>
            <a:r>
              <a:rPr lang="ko-KR" altLang="en-US" dirty="0" err="1" smtClean="0"/>
              <a:t>쁘레시디움별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명에서 사림을 합치면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명 정도이며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교육일정은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12</a:t>
            </a:r>
            <a:r>
              <a:rPr lang="ko-KR" altLang="en-US" dirty="0" smtClean="0"/>
              <a:t>월 등 </a:t>
            </a:r>
            <a:r>
              <a:rPr lang="en-US" altLang="ko-KR" dirty="0" smtClean="0"/>
              <a:t>7</a:t>
            </a:r>
            <a:r>
              <a:rPr lang="ko-KR" altLang="en-US" dirty="0" smtClean="0"/>
              <a:t>차례를 실시할 예정입니다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교육시간은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시간이 계획되어 있으나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가급적 </a:t>
            </a:r>
            <a:r>
              <a:rPr lang="en-US" altLang="ko-KR" baseline="0" dirty="0" smtClean="0"/>
              <a:t>30</a:t>
            </a:r>
            <a:r>
              <a:rPr lang="ko-KR" altLang="en-US" baseline="0" dirty="0" smtClean="0"/>
              <a:t>분 정도는 당겨서 마치도록 하겠습니다</a:t>
            </a:r>
            <a:r>
              <a:rPr lang="en-US" altLang="ko-KR" baseline="0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baseline="0" dirty="0" smtClean="0"/>
              <a:t>늦은 시간 많이 피곤 </a:t>
            </a:r>
            <a:r>
              <a:rPr lang="ko-KR" altLang="en-US" baseline="0" dirty="0" err="1" smtClean="0"/>
              <a:t>하실텐데</a:t>
            </a:r>
            <a:r>
              <a:rPr lang="ko-KR" altLang="en-US" baseline="0" dirty="0" smtClean="0"/>
              <a:t> 동료단원을 위로하는 시간을 가지도록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왼쪽으로 돌아 </a:t>
            </a:r>
            <a:r>
              <a:rPr lang="ko-KR" altLang="en-US" baseline="0" dirty="0" err="1" smtClean="0"/>
              <a:t>앉으십시요</a:t>
            </a:r>
            <a:r>
              <a:rPr lang="en-US" altLang="ko-KR" baseline="0" dirty="0" smtClean="0"/>
              <a:t>! “</a:t>
            </a:r>
            <a:r>
              <a:rPr lang="ko-KR" altLang="en-US" baseline="0" dirty="0" smtClean="0"/>
              <a:t>자 그동안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하시느라 고생 많으셨습니다</a:t>
            </a:r>
            <a:r>
              <a:rPr lang="en-US" altLang="ko-KR" baseline="0" dirty="0" smtClean="0"/>
              <a:t>.” </a:t>
            </a:r>
            <a:r>
              <a:rPr lang="ko-KR" altLang="en-US" baseline="0" dirty="0" smtClean="0"/>
              <a:t>격려의 말과</a:t>
            </a:r>
            <a:endParaRPr lang="en-US" altLang="ko-KR" baseline="0" dirty="0" smtClean="0"/>
          </a:p>
          <a:p>
            <a:r>
              <a:rPr lang="ko-KR" altLang="en-US" baseline="0" dirty="0" smtClean="0"/>
              <a:t>함께 어깨를 주물러주겠습니다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힘껏 꽉꽉 주물러 </a:t>
            </a:r>
            <a:r>
              <a:rPr lang="ko-KR" altLang="en-US" baseline="0" dirty="0" err="1" smtClean="0"/>
              <a:t>주십시요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혹시 평소 감정이 있는 분이 앞에</a:t>
            </a:r>
            <a:endParaRPr lang="en-US" altLang="ko-KR" baseline="0" dirty="0" smtClean="0"/>
          </a:p>
          <a:p>
            <a:r>
              <a:rPr lang="ko-KR" altLang="en-US" baseline="0" dirty="0" smtClean="0"/>
              <a:t>앉아 계시면 감정을 넣어서 더욱 꽉꽉 눌러 </a:t>
            </a:r>
            <a:r>
              <a:rPr lang="ko-KR" altLang="en-US" baseline="0" dirty="0" err="1" smtClean="0"/>
              <a:t>주십시요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자 반대로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성모성심의 정신을 잊지 않기 위해서 우리는 </a:t>
            </a:r>
            <a:r>
              <a:rPr lang="ko-KR" altLang="en-US" dirty="0" err="1" smtClean="0"/>
              <a:t>아치에스</a:t>
            </a:r>
            <a:r>
              <a:rPr lang="ko-KR" altLang="en-US" dirty="0" smtClean="0"/>
              <a:t> 때 하는 </a:t>
            </a:r>
            <a:endParaRPr lang="en-US" altLang="ko-KR" dirty="0" smtClean="0"/>
          </a:p>
          <a:p>
            <a:r>
              <a:rPr lang="ko-KR" altLang="en-US" dirty="0" err="1" smtClean="0"/>
              <a:t>봉헌문을</a:t>
            </a:r>
            <a:r>
              <a:rPr lang="ko-KR" altLang="en-US" dirty="0" smtClean="0"/>
              <a:t> 수시로 봉헌해야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할 수 있겠습니까</a:t>
            </a:r>
            <a:r>
              <a:rPr lang="en-US" altLang="ko-KR" dirty="0" smtClean="0"/>
              <a:t>?</a:t>
            </a:r>
            <a:r>
              <a:rPr lang="en-US" altLang="ko-KR" baseline="0" dirty="0" smtClean="0"/>
              <a:t> </a:t>
            </a:r>
          </a:p>
          <a:p>
            <a:r>
              <a:rPr lang="ko-KR" altLang="en-US" baseline="0" dirty="0" smtClean="0"/>
              <a:t>못하면 </a:t>
            </a:r>
            <a:r>
              <a:rPr lang="ko-KR" altLang="en-US" baseline="0" dirty="0" err="1" smtClean="0"/>
              <a:t>어쩔긴데</a:t>
            </a:r>
            <a:r>
              <a:rPr lang="en-US" altLang="ko-KR" baseline="0" dirty="0" smtClean="0"/>
              <a:t>?  </a:t>
            </a:r>
            <a:r>
              <a:rPr lang="ko-KR" altLang="en-US" baseline="0" dirty="0" smtClean="0"/>
              <a:t>집에 가라고요</a:t>
            </a:r>
            <a:r>
              <a:rPr lang="en-US" altLang="ko-KR" baseline="0" dirty="0" smtClean="0"/>
              <a:t>?.  </a:t>
            </a:r>
            <a:r>
              <a:rPr lang="ko-KR" altLang="en-US" baseline="0" dirty="0" smtClean="0"/>
              <a:t>그럼 </a:t>
            </a:r>
            <a:r>
              <a:rPr lang="ko-KR" altLang="en-US" baseline="0" dirty="0" err="1" smtClean="0"/>
              <a:t>어짜라고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여기 답이 있습니까</a:t>
            </a:r>
            <a:r>
              <a:rPr lang="en-US" altLang="ko-KR" baseline="0" dirty="0" smtClean="0"/>
              <a:t>? </a:t>
            </a:r>
          </a:p>
          <a:p>
            <a:r>
              <a:rPr lang="ko-KR" altLang="en-US" baseline="0" dirty="0" smtClean="0"/>
              <a:t>예 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개인의 기준대로 취사 선택할 수 없다고 딱 교본에 나와 있습니다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할 수 있죠</a:t>
            </a:r>
            <a:r>
              <a:rPr lang="en-US" altLang="ko-KR" baseline="0" dirty="0" smtClean="0"/>
              <a:t>!!!</a:t>
            </a:r>
          </a:p>
          <a:p>
            <a:r>
              <a:rPr lang="ko-KR" altLang="en-US" baseline="0" dirty="0" smtClean="0"/>
              <a:t>잘 모를 때는 질문이 최곱니다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질문을 </a:t>
            </a:r>
            <a:r>
              <a:rPr lang="ko-KR" altLang="en-US" baseline="0" dirty="0" err="1" smtClean="0"/>
              <a:t>하다보면</a:t>
            </a:r>
            <a:r>
              <a:rPr lang="ko-KR" altLang="en-US" baseline="0" dirty="0" smtClean="0"/>
              <a:t> 저절로 알게 됩니다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걱정하실 필요 전혀 없습니다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성모님께서 다 알아서 해 </a:t>
            </a:r>
            <a:r>
              <a:rPr lang="ko-KR" altLang="en-US" baseline="0" dirty="0" err="1" smtClean="0"/>
              <a:t>주실겁니다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여러분 </a:t>
            </a:r>
            <a:r>
              <a:rPr lang="ko-KR" altLang="en-US" dirty="0" err="1" smtClean="0"/>
              <a:t>레지오는</a:t>
            </a:r>
            <a:r>
              <a:rPr lang="ko-KR" altLang="en-US" dirty="0" smtClean="0"/>
              <a:t> 왜 합니까</a:t>
            </a:r>
            <a:r>
              <a:rPr lang="en-US" altLang="ko-KR" dirty="0" smtClean="0"/>
              <a:t>?  </a:t>
            </a:r>
            <a:r>
              <a:rPr lang="ko-KR" altLang="en-US" dirty="0" smtClean="0"/>
              <a:t>자매님 무엇 때문에 </a:t>
            </a:r>
            <a:r>
              <a:rPr lang="ko-KR" altLang="en-US" dirty="0" err="1" smtClean="0"/>
              <a:t>레지오를</a:t>
            </a:r>
            <a:r>
              <a:rPr lang="ko-KR" altLang="en-US" dirty="0" smtClean="0"/>
              <a:t> 하게 되었죠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너는 세례를 받고 아무것도 모르고 가입하게 되었습니다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단지 서례를 받게 된 동기 때문에 그냥 하게 되었습니다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개월이 끝나고 선서식을 하면서 신부님께서 안수를 주셨습니다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 때 무언가 너무 편안하다는 것을 느꼈습니다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여러분도 그런 경험이 있는가요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얼마 전에 어깨 수술을 하고 사림성당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창단 때문에 사림에 왔다 갔다 했는데 </a:t>
            </a:r>
            <a:endParaRPr lang="en-US" altLang="ko-KR" dirty="0" smtClean="0"/>
          </a:p>
          <a:p>
            <a:r>
              <a:rPr lang="ko-KR" altLang="en-US" dirty="0" smtClean="0"/>
              <a:t>갑자기 신부님께서 안수를 주시겠다고 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왠지 오른쪽 어깨 수술했을 때 보다 왼쪽 어깨가 빨리 낫는다는 생각이 </a:t>
            </a:r>
            <a:endParaRPr lang="en-US" altLang="ko-KR" dirty="0" smtClean="0"/>
          </a:p>
          <a:p>
            <a:r>
              <a:rPr lang="ko-KR" altLang="en-US" dirty="0" smtClean="0"/>
              <a:t>들기도 했었습니다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믿거나 말거나 </a:t>
            </a:r>
            <a:r>
              <a:rPr lang="en-US" altLang="ko-KR" dirty="0" smtClean="0"/>
              <a:t>2</a:t>
            </a:r>
            <a:r>
              <a:rPr lang="ko-KR" altLang="en-US" dirty="0" smtClean="0"/>
              <a:t>탄입니다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레지오의</a:t>
            </a:r>
            <a:r>
              <a:rPr lang="ko-KR" altLang="en-US" dirty="0" smtClean="0"/>
              <a:t> 목적에 대해서 교본에서는 기도와 활동이라는 봉사를 통해 </a:t>
            </a:r>
            <a:endParaRPr lang="en-US" altLang="ko-KR" dirty="0" smtClean="0"/>
          </a:p>
          <a:p>
            <a:r>
              <a:rPr lang="ko-KR" altLang="en-US" dirty="0" smtClean="0"/>
              <a:t>자기 자신을 성화시키는 </a:t>
            </a:r>
            <a:r>
              <a:rPr lang="ko-KR" altLang="en-US" dirty="0" err="1" smtClean="0"/>
              <a:t>것이다고</a:t>
            </a:r>
            <a:r>
              <a:rPr lang="ko-KR" altLang="en-US" dirty="0" smtClean="0"/>
              <a:t> 명시되어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성화란 무엇이죠</a:t>
            </a:r>
            <a:r>
              <a:rPr lang="en-US" altLang="ko-KR" dirty="0" smtClean="0"/>
              <a:t>? </a:t>
            </a:r>
            <a:r>
              <a:rPr lang="ko-KR" altLang="en-US" dirty="0" smtClean="0"/>
              <a:t>성스러운 존재가 되어가려고 하는 것을 말합니다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이것은 </a:t>
            </a:r>
            <a:r>
              <a:rPr lang="ko-KR" altLang="en-US" dirty="0" err="1" smtClean="0"/>
              <a:t>매슬로우의</a:t>
            </a:r>
            <a:r>
              <a:rPr lang="ko-KR" altLang="en-US" dirty="0" smtClean="0"/>
              <a:t> 자기실현을 이루는 것과 유사하다고 볼 수도 있겠습니다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우리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단원들은 자기 성화를 위해 항상 </a:t>
            </a:r>
            <a:endParaRPr lang="en-US" altLang="ko-KR" dirty="0" smtClean="0"/>
          </a:p>
          <a:p>
            <a:r>
              <a:rPr lang="ko-KR" altLang="en-US" dirty="0" smtClean="0"/>
              <a:t>다음과 같은 질문을 필수적으로 자기 자신에게 던져야 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그러면 </a:t>
            </a:r>
            <a:r>
              <a:rPr lang="ko-KR" altLang="en-US" dirty="0" err="1" smtClean="0"/>
              <a:t>쁘레시디움은</a:t>
            </a:r>
            <a:r>
              <a:rPr lang="ko-KR" altLang="en-US" dirty="0" smtClean="0"/>
              <a:t> 나에게 어떤 의미입니까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동료단원은 나에게 어떤 존재입니까</a:t>
            </a:r>
            <a:r>
              <a:rPr lang="en-US" altLang="ko-KR" dirty="0" smtClean="0"/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쁘레시디움에서</a:t>
            </a:r>
            <a:r>
              <a:rPr lang="ko-KR" altLang="en-US" dirty="0" smtClean="0"/>
              <a:t> 네 간부는 어떤 역할을 하는 건가요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쁘레시디움의</a:t>
            </a:r>
            <a:r>
              <a:rPr lang="ko-KR" altLang="en-US" dirty="0" smtClean="0"/>
              <a:t> 간부가 아닌 일반단원은 어떤 역할을 하는 건가요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레지오에서</a:t>
            </a:r>
            <a:r>
              <a:rPr lang="ko-KR" altLang="en-US" dirty="0" smtClean="0"/>
              <a:t> 사용하는 조직 등 모든 용어는 로마 군대 조직을 </a:t>
            </a:r>
            <a:endParaRPr lang="en-US" altLang="ko-KR" dirty="0" smtClean="0"/>
          </a:p>
          <a:p>
            <a:r>
              <a:rPr lang="ko-KR" altLang="en-US" dirty="0" smtClean="0"/>
              <a:t>본떠서 만든 것이라고 다들 알고 계시죠</a:t>
            </a:r>
            <a:r>
              <a:rPr lang="en-US" altLang="ko-KR" dirty="0" smtClean="0"/>
              <a:t>! </a:t>
            </a:r>
            <a:r>
              <a:rPr lang="ko-KR" altLang="en-US" dirty="0" smtClean="0"/>
              <a:t>그러면 왜 군대 조직처럼 운영될까요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레지오는</a:t>
            </a:r>
            <a:r>
              <a:rPr lang="ko-KR" altLang="en-US" dirty="0" smtClean="0"/>
              <a:t> 성모님의 군대로서 군대와 유사한 조직체계로 운영되며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최전방에서 전투에 임하는 자세로 선교활동을 하는 조직이라는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만약 실제 전투에서 소대장이 전사했다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어떻게 합니까</a:t>
            </a:r>
            <a:r>
              <a:rPr lang="en-US" altLang="ko-KR" dirty="0" smtClean="0"/>
              <a:t>? </a:t>
            </a:r>
          </a:p>
          <a:p>
            <a:r>
              <a:rPr lang="ko-KR" altLang="en-US" dirty="0" smtClean="0"/>
              <a:t>즉시 자동적으로 최 고참인 인사계가 소대장 임무를 수행하게 되어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그러므로 전 단원이 간부역할을 수행할 수 있는 만반의 준비를 갖추어야 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그래서 직책교육도 전 단원을 대상으로 </a:t>
            </a:r>
            <a:r>
              <a:rPr lang="ko-KR" altLang="en-US" dirty="0" err="1" smtClean="0"/>
              <a:t>쁘레시디움별로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선정하여 참여를 하게 하는 것입니다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즉 전 단원의 간부화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그런데 요즘 전부 간부를 안 </a:t>
            </a:r>
            <a:r>
              <a:rPr lang="ko-KR" altLang="en-US" dirty="0" err="1" smtClean="0"/>
              <a:t>할려고</a:t>
            </a:r>
            <a:r>
              <a:rPr lang="ko-KR" altLang="en-US" dirty="0" smtClean="0"/>
              <a:t> 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좀 해라 하면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그만 두었으면 그만두지 간부는 죽어도 못한다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라고 합니다</a:t>
            </a:r>
            <a:r>
              <a:rPr lang="en-US" altLang="ko-KR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왜 그럴까요</a:t>
            </a:r>
            <a:r>
              <a:rPr lang="en-US" altLang="ko-KR" sz="1200" b="0" dirty="0" smtClean="0"/>
              <a:t>?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사람에게 정보를 전달하명 사람은 무의식적으로 책임감을 느끼게 됩니다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그 책임감을 어떻게 받아 들일 것인가는 개인마다 다릅니다</a:t>
            </a:r>
            <a:r>
              <a:rPr lang="en-US" altLang="ko-KR" sz="1200" b="0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어떤 사람은 어떻게든 해보려고 하는 스타일이 있는가 하면</a:t>
            </a:r>
            <a:r>
              <a:rPr lang="en-US" altLang="ko-KR" sz="1200" b="0" dirty="0" smtClean="0"/>
              <a:t>,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어떤 이는 죽는 줄 알고 세상 종말이 온 것 </a:t>
            </a:r>
            <a:r>
              <a:rPr lang="ko-KR" altLang="en-US" sz="1200" b="0" dirty="0" err="1" smtClean="0"/>
              <a:t>처럼</a:t>
            </a:r>
            <a:r>
              <a:rPr lang="ko-KR" altLang="en-US" sz="1200" b="0" dirty="0" smtClean="0"/>
              <a:t> 거부를 합니다</a:t>
            </a:r>
            <a:r>
              <a:rPr lang="en-US" altLang="ko-KR" sz="1200" b="0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이런 말이 있습니다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리더의 리더십은 </a:t>
            </a:r>
            <a:r>
              <a:rPr lang="en-US" altLang="ko-KR" sz="1200" b="0" dirty="0" smtClean="0"/>
              <a:t>20</a:t>
            </a:r>
            <a:r>
              <a:rPr lang="ko-KR" altLang="en-US" sz="1200" b="0" dirty="0" smtClean="0"/>
              <a:t> </a:t>
            </a:r>
            <a:r>
              <a:rPr lang="en-US" altLang="ko-KR" sz="1200" b="0" dirty="0" smtClean="0"/>
              <a:t>%</a:t>
            </a:r>
            <a:r>
              <a:rPr lang="ko-KR" altLang="en-US" sz="1200" b="0" dirty="0" smtClean="0"/>
              <a:t>의 능력 과 </a:t>
            </a:r>
            <a:r>
              <a:rPr lang="en-US" altLang="ko-KR" sz="1200" b="0" dirty="0" smtClean="0"/>
              <a:t>80% </a:t>
            </a:r>
            <a:r>
              <a:rPr lang="ko-KR" altLang="en-US" sz="1200" b="0" dirty="0" smtClean="0"/>
              <a:t>의 </a:t>
            </a:r>
            <a:endParaRPr lang="en-US" altLang="ko-KR" sz="1200" b="0" dirty="0" smtClean="0"/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마음의 힘에 의해 만들어진다고 합니다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즉 마음만 먹으면 누구나 가능하다는 것입니다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그리고 리더의 실패 중 </a:t>
            </a:r>
            <a:r>
              <a:rPr lang="en-US" altLang="ko-KR" sz="1200" b="0" dirty="0" smtClean="0"/>
              <a:t>80%</a:t>
            </a:r>
            <a:r>
              <a:rPr lang="ko-KR" altLang="en-US" sz="1200" b="0" dirty="0" smtClean="0"/>
              <a:t>가 동료단원간의 관계에 비롯된다고 합니다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이 말이 의미하는 것이 무엇이겠습니까</a:t>
            </a:r>
            <a:r>
              <a:rPr lang="en-US" altLang="ko-KR" sz="1200" b="0" dirty="0" smtClean="0"/>
              <a:t>?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간부가 아닌 일반단원들이 </a:t>
            </a:r>
            <a:r>
              <a:rPr lang="ko-KR" altLang="en-US" sz="1200" b="0" dirty="0" err="1" smtClean="0"/>
              <a:t>니는</a:t>
            </a:r>
            <a:r>
              <a:rPr lang="ko-KR" altLang="en-US" sz="1200" b="0" dirty="0" smtClean="0"/>
              <a:t> </a:t>
            </a:r>
            <a:r>
              <a:rPr lang="ko-KR" altLang="en-US" sz="1200" b="0" dirty="0" err="1" smtClean="0"/>
              <a:t>니</a:t>
            </a:r>
            <a:r>
              <a:rPr lang="ko-KR" altLang="en-US" sz="1200" b="0" dirty="0" smtClean="0"/>
              <a:t> 나는 나 하면서 전혀 협조를 하지 않는</a:t>
            </a:r>
            <a:endParaRPr lang="en-US" altLang="ko-KR" sz="1200" b="0" dirty="0" smtClean="0"/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다는 것입니다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그러니 간부를 시키면 자기도 협조를 안 하고 간부를 고생시켰으니 </a:t>
            </a:r>
            <a:endParaRPr lang="en-US" altLang="ko-KR" sz="1200" b="0" dirty="0" smtClean="0"/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당연히 다른 이도 협조를 안 할 거라 생각하니 간부 맡으면 고생하겠구나 하고 생각하고 안 한다는 것입니다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err="1" smtClean="0"/>
              <a:t>니만</a:t>
            </a:r>
            <a:r>
              <a:rPr lang="ko-KR" altLang="en-US" sz="1200" b="0" dirty="0" smtClean="0"/>
              <a:t> 고생해라 나는 편하게 </a:t>
            </a:r>
            <a:r>
              <a:rPr lang="ko-KR" altLang="en-US" sz="1200" b="0" dirty="0" err="1" smtClean="0"/>
              <a:t>지낼련다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이래서 실패는 </a:t>
            </a:r>
            <a:r>
              <a:rPr lang="en-US" altLang="ko-KR" sz="1200" b="0" dirty="0" smtClean="0"/>
              <a:t>80%</a:t>
            </a:r>
            <a:r>
              <a:rPr lang="ko-KR" altLang="en-US" sz="1200" b="0" dirty="0" smtClean="0"/>
              <a:t>가 동료관계에서 비롯된다는 것입니다</a:t>
            </a:r>
            <a:r>
              <a:rPr lang="en-US" altLang="ko-KR" sz="1200" b="0" dirty="0" smtClean="0"/>
              <a:t>. 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물론 간부를 오랫동안 하시고 일반단원으로서 열심히 하시는 분들도 계십니다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그리고 순번제로 간부를 맡아서 하는 </a:t>
            </a:r>
            <a:r>
              <a:rPr lang="ko-KR" altLang="en-US" sz="1200" b="0" dirty="0" err="1" smtClean="0"/>
              <a:t>쁘레시디움도</a:t>
            </a:r>
            <a:r>
              <a:rPr lang="ko-KR" altLang="en-US" sz="1200" b="0" dirty="0" smtClean="0"/>
              <a:t> 많습니다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모두 이랬으면 좋겠습니다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간부는 누구나 모두 한 번씩 전 단원이 순회하면서 맡아주면 </a:t>
            </a:r>
            <a:r>
              <a:rPr lang="ko-KR" altLang="en-US" dirty="0" smtClean="0"/>
              <a:t>정말 </a:t>
            </a:r>
            <a:r>
              <a:rPr lang="ko-KR" altLang="en-US" dirty="0" err="1" smtClean="0"/>
              <a:t>해피합니다</a:t>
            </a:r>
            <a:r>
              <a:rPr lang="en-US" altLang="ko-KR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dirty="0" smtClean="0"/>
              <a:t>조금씩 동료단원을 도와준다는 생각만 하면 </a:t>
            </a:r>
            <a:r>
              <a:rPr lang="ko-KR" altLang="en-US" dirty="0" err="1" smtClean="0"/>
              <a:t>니도</a:t>
            </a:r>
            <a:r>
              <a:rPr lang="ko-KR" altLang="en-US" dirty="0" smtClean="0"/>
              <a:t> 좋고 나도 좋고 동료들간에 정이 철철 넘쳐 납니다</a:t>
            </a:r>
            <a:r>
              <a:rPr lang="en-US" altLang="ko-KR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dirty="0" smtClean="0"/>
              <a:t>그러면 철광 공장도 채리 정도로 철이 철철 넘쳐납니다</a:t>
            </a:r>
            <a:r>
              <a:rPr lang="en-US" altLang="ko-KR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dirty="0" smtClean="0"/>
              <a:t>결론은 마음먹기에 달렸다는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할 수 있습니까</a:t>
            </a:r>
            <a:r>
              <a:rPr lang="en-US" altLang="ko-KR" dirty="0" smtClean="0"/>
              <a:t>?</a:t>
            </a:r>
          </a:p>
          <a:p>
            <a:pPr>
              <a:spcBef>
                <a:spcPts val="100"/>
              </a:spcBef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꼭 알아야 할 </a:t>
            </a:r>
            <a:endParaRPr lang="en-US" altLang="ko-KR" dirty="0" smtClean="0"/>
          </a:p>
          <a:p>
            <a:r>
              <a:rPr lang="ko-KR" altLang="en-US" dirty="0" err="1" smtClean="0"/>
              <a:t>레지오</a:t>
            </a:r>
            <a:r>
              <a:rPr lang="ko-KR" altLang="en-US" dirty="0" smtClean="0"/>
              <a:t> 활동 원칙 및 요령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단원모집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돌봄 등에 대해서 알아보도록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레지오</a:t>
            </a:r>
            <a:r>
              <a:rPr lang="ko-KR" altLang="en-US" dirty="0" smtClean="0"/>
              <a:t> 운영 및 활동시 관심이 필요한 사항에 대해 </a:t>
            </a:r>
            <a:r>
              <a:rPr lang="ko-KR" altLang="en-US" dirty="0" err="1" smtClean="0"/>
              <a:t>말씀드리도록</a:t>
            </a:r>
            <a:r>
              <a:rPr lang="ko-KR" altLang="en-US" dirty="0" smtClean="0"/>
              <a:t> 하겠습니다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다음은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간부의 역할에 대해 알아보는 시간을 가지도록 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유인물을 참조하시고 현재 우리 </a:t>
            </a:r>
            <a:r>
              <a:rPr lang="ko-KR" altLang="en-US" dirty="0" err="1" smtClean="0"/>
              <a:t>쁘레시디움의</a:t>
            </a:r>
            <a:r>
              <a:rPr lang="ko-KR" altLang="en-US" dirty="0" smtClean="0"/>
              <a:t> 간부가 실제 하고 있는 수준을 체크해 보시길 바랍니다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수준은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번부터 </a:t>
            </a:r>
            <a:r>
              <a:rPr lang="en-US" altLang="ko-KR" dirty="0" smtClean="0"/>
              <a:t>5</a:t>
            </a:r>
            <a:r>
              <a:rPr lang="ko-KR" altLang="en-US" dirty="0" smtClean="0"/>
              <a:t>번까지 있으며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번이 아주 잘한다</a:t>
            </a:r>
            <a:r>
              <a:rPr lang="en-US" altLang="ko-KR" dirty="0" smtClean="0"/>
              <a:t>,  5</a:t>
            </a:r>
            <a:r>
              <a:rPr lang="ko-KR" altLang="en-US" dirty="0" smtClean="0"/>
              <a:t>번은 아주 부족하다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다음은 미래에 이 정도는 해주었으면 하는 원하는 수준을 체크 해주시길 바랍니다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 </a:t>
            </a:r>
            <a:endParaRPr lang="en-US" altLang="ko-KR" dirty="0" smtClean="0"/>
          </a:p>
          <a:p>
            <a:r>
              <a:rPr lang="ko-KR" altLang="en-US" dirty="0" smtClean="0"/>
              <a:t>또는 내가 간부를 하면 이 정도는 가능하다는 수준을 체크 해보시기 바랍니다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제가 하나씩 읽어 </a:t>
            </a:r>
            <a:r>
              <a:rPr lang="ko-KR" altLang="en-US" dirty="0" err="1" smtClean="0"/>
              <a:t>드릴테니</a:t>
            </a:r>
            <a:r>
              <a:rPr lang="ko-KR" altLang="en-US" dirty="0" smtClean="0"/>
              <a:t> 바로 체크 하시길 바랍니다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다음으로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 창원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천상은총의 어머니 </a:t>
            </a:r>
            <a:r>
              <a:rPr lang="ko-KR" altLang="en-US" dirty="0" err="1" smtClean="0"/>
              <a:t>꼬미시움의</a:t>
            </a:r>
            <a:r>
              <a:rPr lang="ko-KR" altLang="en-US" dirty="0" smtClean="0"/>
              <a:t> 활동계획을 한 번 보도록 하죠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이미 여러분들에게 배부된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혹시 보지 않으면 분이 있습니까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첫번째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성월별</a:t>
            </a:r>
            <a:r>
              <a:rPr lang="ko-KR" altLang="en-US" dirty="0" smtClean="0"/>
              <a:t> 기도 활동을 많이 하자는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기도는 무엇이죠</a:t>
            </a:r>
            <a:r>
              <a:rPr lang="en-US" altLang="ko-KR" dirty="0" smtClean="0"/>
              <a:t>? </a:t>
            </a:r>
            <a:r>
              <a:rPr lang="ko-KR" altLang="en-US" dirty="0" smtClean="0"/>
              <a:t>마음의 보약입니다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두번째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레지오마리애</a:t>
            </a:r>
            <a:r>
              <a:rPr lang="ko-KR" altLang="en-US" dirty="0" smtClean="0"/>
              <a:t> 관리 및 운영지침서 연구입니다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이미 </a:t>
            </a:r>
            <a:r>
              <a:rPr lang="ko-KR" altLang="en-US" dirty="0" err="1" smtClean="0"/>
              <a:t>쁘레시디움별로</a:t>
            </a:r>
            <a:r>
              <a:rPr lang="ko-KR" altLang="en-US" dirty="0" smtClean="0"/>
              <a:t> 배포가 되었으며 </a:t>
            </a:r>
            <a:endParaRPr lang="en-US" altLang="ko-KR" dirty="0" smtClean="0"/>
          </a:p>
          <a:p>
            <a:r>
              <a:rPr lang="ko-KR" altLang="en-US" dirty="0" err="1" smtClean="0"/>
              <a:t>주회합</a:t>
            </a:r>
            <a:r>
              <a:rPr lang="ko-KR" altLang="en-US" dirty="0" smtClean="0"/>
              <a:t> 교본연구시간에 하도록 활동배당이 되었습니다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혹시 </a:t>
            </a:r>
            <a:r>
              <a:rPr lang="ko-KR" altLang="en-US" dirty="0" err="1" smtClean="0"/>
              <a:t>안하는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쁘레시디움이</a:t>
            </a:r>
            <a:r>
              <a:rPr lang="ko-KR" altLang="en-US" dirty="0" smtClean="0"/>
              <a:t> 있는가요</a:t>
            </a:r>
            <a:r>
              <a:rPr lang="en-US" altLang="ko-KR" dirty="0" smtClean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교육에 앞서 시작기도를 바치도록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진주조개와 같은 창원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천상은총의 어머니 </a:t>
            </a:r>
            <a:r>
              <a:rPr lang="ko-KR" altLang="en-US" dirty="0" err="1" smtClean="0"/>
              <a:t>꼬미시움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 여러분 파이팅 </a:t>
            </a:r>
            <a:r>
              <a:rPr lang="ko-KR" altLang="en-US" dirty="0" err="1" smtClean="0"/>
              <a:t>하십시요</a:t>
            </a:r>
            <a:endParaRPr lang="en-US" altLang="ko-KR" dirty="0" smtClean="0"/>
          </a:p>
          <a:p>
            <a:r>
              <a:rPr lang="ko-KR" altLang="en-US" dirty="0" err="1" smtClean="0"/>
              <a:t>피그말리온</a:t>
            </a:r>
            <a:r>
              <a:rPr lang="ko-KR" altLang="en-US" dirty="0" smtClean="0"/>
              <a:t> 효과를 아십니까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그렇게 생각하고 그렇게 염원하면 그렇게 이루어집니다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행복하세요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늦은 시간까지 교육 받느라 고생하셨습니다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마침기도로</a:t>
            </a:r>
            <a:r>
              <a:rPr lang="ko-KR" altLang="en-US" dirty="0" smtClean="0"/>
              <a:t> 교육을 마치도록 하겠습니다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다음은 우리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레지오의</a:t>
            </a:r>
            <a:r>
              <a:rPr lang="ko-KR" altLang="en-US" baseline="0" dirty="0" smtClean="0"/>
              <a:t> 현실적인 문제를 한 번 살펴보도록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여러분들께서 생각하는 현실적인 문제는 무엇이 있겠습니까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한 번 말씀해 주실 분 손을 들어 보시겠어요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저하고 눈을 마주치지 않습니다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전통부채 나갑니다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공짜입니다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네 저기 형제님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요기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자매님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여러분이 평소에 느끼는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자주 이야기 하는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 공감합니까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다음은 우리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레지오의</a:t>
            </a:r>
            <a:r>
              <a:rPr lang="ko-KR" altLang="en-US" baseline="0" dirty="0" smtClean="0"/>
              <a:t> 현실적인 문제를 한 번 살펴보도록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여러분들께서 생각하는 현실적인 문제는 무엇이 있겠습니까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한 번 말씀해 주실 분 손을 들어 보시겠어요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저하고 눈을 마주치지 않습니다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전통부채 나갑니다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공짜입니다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네 저기 형제님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요기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자매님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여러분이 평소에 느끼는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자주 이야기 하는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 공감합니까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월은 무슨 </a:t>
            </a:r>
            <a:r>
              <a:rPr lang="ko-KR" altLang="en-US" dirty="0" err="1" smtClean="0"/>
              <a:t>성월입니까</a:t>
            </a:r>
            <a:r>
              <a:rPr lang="en-US" altLang="ko-KR" dirty="0" smtClean="0"/>
              <a:t>? (</a:t>
            </a:r>
            <a:r>
              <a:rPr lang="ko-KR" altLang="en-US" dirty="0" err="1" smtClean="0"/>
              <a:t>성모성월</a:t>
            </a:r>
            <a:r>
              <a:rPr lang="en-US" altLang="ko-KR" dirty="0" smtClean="0"/>
              <a:t>), </a:t>
            </a:r>
          </a:p>
          <a:p>
            <a:r>
              <a:rPr lang="ko-KR" altLang="en-US" dirty="0" smtClean="0"/>
              <a:t>그러면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월은 무슨 </a:t>
            </a:r>
            <a:r>
              <a:rPr lang="ko-KR" altLang="en-US" dirty="0" err="1" smtClean="0"/>
              <a:t>성월입니까</a:t>
            </a:r>
            <a:r>
              <a:rPr lang="en-US" altLang="ko-KR" dirty="0" smtClean="0"/>
              <a:t>? (</a:t>
            </a:r>
            <a:r>
              <a:rPr lang="ko-KR" altLang="en-US" dirty="0" err="1" smtClean="0"/>
              <a:t>예수성심성월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  </a:t>
            </a:r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월 우리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단원들에게 </a:t>
            </a:r>
            <a:r>
              <a:rPr lang="ko-KR" altLang="en-US" dirty="0" err="1" smtClean="0"/>
              <a:t>꼬미시움에서</a:t>
            </a:r>
            <a:r>
              <a:rPr lang="ko-KR" altLang="en-US" dirty="0" smtClean="0"/>
              <a:t> 배당한 기도 활동은 무엇인가요</a:t>
            </a:r>
            <a:r>
              <a:rPr lang="en-US" altLang="ko-KR" dirty="0" smtClean="0"/>
              <a:t>? 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쁘레시디움별</a:t>
            </a:r>
            <a:r>
              <a:rPr lang="ko-KR" altLang="en-US" dirty="0" smtClean="0"/>
              <a:t> 성모의 </a:t>
            </a:r>
            <a:r>
              <a:rPr lang="ko-KR" altLang="en-US" dirty="0" err="1" smtClean="0"/>
              <a:t>밤행사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성모성심께 드리는 봉헌기도 매일 바치기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맞히시는 우리 단원님께 올 여름 시원하게 보내시라고 전통부채를 선물로 드리겠습니다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월은 성모님의 달입니다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성모님의 성심을 잘 표현하고 있는 글귀를 한 번 보겠습니다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성모님을 사랑하시죠</a:t>
            </a:r>
            <a:r>
              <a:rPr lang="en-US" altLang="ko-KR" dirty="0" smtClean="0"/>
              <a:t>?  </a:t>
            </a:r>
            <a:r>
              <a:rPr lang="ko-KR" altLang="en-US" dirty="0" smtClean="0"/>
              <a:t>네 우리 자매님께서 가장 씩씩하게 대답해 주셨습니다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그럼 우리 자매님께서 한 번 읽어 주시겠습니까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모두들 의자에 등을 </a:t>
            </a:r>
            <a:r>
              <a:rPr lang="ko-KR" altLang="en-US" dirty="0" err="1" smtClean="0"/>
              <a:t>깊숙히</a:t>
            </a:r>
            <a:r>
              <a:rPr lang="ko-KR" altLang="en-US" dirty="0" smtClean="0"/>
              <a:t> 기대고 눈을 감습니다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조용히 귀만 </a:t>
            </a:r>
            <a:r>
              <a:rPr lang="ko-KR" altLang="en-US" dirty="0" err="1" smtClean="0"/>
              <a:t>열어두십시요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얼굴에 있는 모든 것을 닫습니다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</a:t>
            </a:r>
            <a:r>
              <a:rPr lang="en-US" altLang="ko-KR" dirty="0" smtClean="0"/>
              <a:t>! </a:t>
            </a:r>
            <a:r>
              <a:rPr lang="ko-KR" altLang="en-US" dirty="0" smtClean="0"/>
              <a:t>코는 절대 닫지 </a:t>
            </a:r>
            <a:r>
              <a:rPr lang="ko-KR" altLang="en-US" dirty="0" err="1" smtClean="0"/>
              <a:t>마십시요</a:t>
            </a:r>
            <a:r>
              <a:rPr lang="en-US" altLang="ko-KR" dirty="0" smtClean="0"/>
              <a:t>! </a:t>
            </a:r>
            <a:r>
              <a:rPr lang="ko-KR" altLang="en-US" dirty="0" smtClean="0"/>
              <a:t>큰일 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</a:t>
            </a:r>
            <a:endParaRPr lang="en-US" altLang="ko-KR" dirty="0" smtClean="0"/>
          </a:p>
          <a:p>
            <a:r>
              <a:rPr lang="ko-KR" altLang="en-US" dirty="0" smtClean="0"/>
              <a:t>어버이 날을 맞아 한자 親</a:t>
            </a:r>
            <a:r>
              <a:rPr lang="en-US" altLang="ko-KR" dirty="0" smtClean="0"/>
              <a:t>,  </a:t>
            </a:r>
            <a:r>
              <a:rPr lang="ko-KR" altLang="en-US" dirty="0" smtClean="0"/>
              <a:t>孝 글자에 대해 알아보죠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날이 어두워 해가 지자 시장에 간 아들이 돌아오지 않자 어머니는 동네입구</a:t>
            </a:r>
            <a:endParaRPr lang="en-US" altLang="ko-KR" dirty="0" smtClean="0"/>
          </a:p>
          <a:p>
            <a:r>
              <a:rPr lang="ko-KR" altLang="en-US" dirty="0" smtClean="0"/>
              <a:t> 나무</a:t>
            </a:r>
            <a:r>
              <a:rPr lang="en-US" altLang="ko-KR" dirty="0" smtClean="0"/>
              <a:t>(</a:t>
            </a:r>
            <a:r>
              <a:rPr lang="ko-KR" altLang="en-US" dirty="0" smtClean="0"/>
              <a:t>木</a:t>
            </a:r>
            <a:r>
              <a:rPr lang="en-US" altLang="ko-KR" dirty="0" smtClean="0"/>
              <a:t>)</a:t>
            </a:r>
            <a:r>
              <a:rPr lang="ko-KR" altLang="en-US" dirty="0" smtClean="0"/>
              <a:t>위에서 올라서서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立</a:t>
            </a:r>
            <a:r>
              <a:rPr lang="en-US" altLang="ko-KR" dirty="0" smtClean="0"/>
              <a:t>)</a:t>
            </a:r>
            <a:r>
              <a:rPr lang="ko-KR" altLang="en-US" dirty="0" smtClean="0"/>
              <a:t> 멀리 돌아올 아들을 바라봅니다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見</a:t>
            </a:r>
            <a:r>
              <a:rPr lang="en-US" altLang="ko-KR" dirty="0" smtClean="0"/>
              <a:t>). </a:t>
            </a:r>
          </a:p>
          <a:p>
            <a:r>
              <a:rPr lang="ko-KR" altLang="en-US" dirty="0" smtClean="0"/>
              <a:t>이것이 어버이 親 자입니다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어머니가 추운 날씨에 밖에 나와 자신을 기다리는 어머니께 죄송스러워 </a:t>
            </a:r>
            <a:endParaRPr lang="en-US" altLang="ko-KR" dirty="0" smtClean="0"/>
          </a:p>
          <a:p>
            <a:r>
              <a:rPr lang="ko-KR" altLang="en-US" dirty="0" smtClean="0"/>
              <a:t>아들은</a:t>
            </a:r>
            <a:r>
              <a:rPr lang="en-US" altLang="ko-KR" dirty="0" smtClean="0"/>
              <a:t>(</a:t>
            </a:r>
            <a:r>
              <a:rPr lang="ko-KR" altLang="en-US" dirty="0" smtClean="0"/>
              <a:t>子</a:t>
            </a:r>
            <a:r>
              <a:rPr lang="en-US" altLang="ko-KR" dirty="0" smtClean="0"/>
              <a:t>)</a:t>
            </a:r>
            <a:r>
              <a:rPr lang="ko-KR" altLang="en-US" dirty="0" smtClean="0"/>
              <a:t> 늙으신</a:t>
            </a:r>
            <a:r>
              <a:rPr lang="en-US" altLang="ko-KR" dirty="0" smtClean="0"/>
              <a:t>(</a:t>
            </a:r>
            <a:r>
              <a:rPr lang="ko-KR" altLang="en-US" dirty="0" smtClean="0"/>
              <a:t>老</a:t>
            </a:r>
            <a:r>
              <a:rPr lang="en-US" altLang="ko-KR" dirty="0" smtClean="0"/>
              <a:t>)</a:t>
            </a:r>
            <a:r>
              <a:rPr lang="ko-KR" altLang="en-US" dirty="0" smtClean="0"/>
              <a:t> 어머니를 등에 업고 집으로 돌아갑니다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이것이 孝 자입니다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다음은 우리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레지오의</a:t>
            </a:r>
            <a:r>
              <a:rPr lang="ko-KR" altLang="en-US" baseline="0" dirty="0" smtClean="0"/>
              <a:t> 현실적인 문제를 한 번 살펴보도록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여러분들께서 생각하는 현실적인 문제는 무엇이 있겠습니까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한 번 말씀해 주실 분 손을 들어 보시겠어요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저하고 눈을 마주치지 않습니다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전통부채 나갑니다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공짜입니다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네 저기 형제님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요기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자매님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여러분이 평소에 느끼는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자주 이야기 하는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 공감합니까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다음은 우리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레지오의</a:t>
            </a:r>
            <a:r>
              <a:rPr lang="ko-KR" altLang="en-US" baseline="0" dirty="0" smtClean="0"/>
              <a:t> 현실적인 문제를 한 번 살펴보도록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여러분들께서 생각하는 현실적인 문제는 무엇이 있겠습니까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한 번 말씀해 주실 분 손을 들어 보시겠어요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저하고 눈을 마주치지 않습니다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전통부채 나갑니다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공짜입니다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네 저기 형제님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요기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자매님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여러분이 평소에 느끼는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자주 이야기 하는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 공감합니까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다음은 우리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레지오의</a:t>
            </a:r>
            <a:r>
              <a:rPr lang="ko-KR" altLang="en-US" baseline="0" dirty="0" smtClean="0"/>
              <a:t> 현실적인 문제를 한 번 살펴보도록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여러분들께서 생각하는 현실적인 문제는 무엇이 있겠습니까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한 번 말씀해 주실 분 손을 들어 보시겠어요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저하고 눈을 마주치지 않습니다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전통부채 나갑니다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공짜입니다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네 저기 형제님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요기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자매님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여러분이 평소에 느끼는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자주 이야기 하는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 공감합니까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다음은 우리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레지오의</a:t>
            </a:r>
            <a:r>
              <a:rPr lang="ko-KR" altLang="en-US" baseline="0" dirty="0" smtClean="0"/>
              <a:t> 현실적인 문제를 한 번 살펴보도록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여러분들께서 생각하는 현실적인 문제는 무엇이 있겠습니까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한 번 말씀해 주실 분 손을 들어 보시겠어요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저하고 눈을 마주치지 않습니다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전통부채 나갑니다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공짜입니다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네 저기 형제님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요기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자매님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여러분이 평소에 느끼는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자주 이야기 하는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 공감합니까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다음은 우리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레지오의</a:t>
            </a:r>
            <a:r>
              <a:rPr lang="ko-KR" altLang="en-US" baseline="0" dirty="0" smtClean="0"/>
              <a:t> 현실적인 문제를 한 번 살펴보도록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여러분들께서 생각하는 현실적인 문제는 무엇이 있겠습니까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한 번 말씀해 주실 분 손을 들어 보시겠어요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저하고 눈을 마주치지 않습니다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전통부채 나갑니다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공짜입니다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네 저기 형제님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요기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자매님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여러분이 평소에 느끼는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자주 이야기 하는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 공감합니까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롱 </a:t>
            </a:r>
            <a:r>
              <a:rPr lang="ko-KR" altLang="en-US" dirty="0" err="1" smtClean="0"/>
              <a:t>런하는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쁘레시디움의</a:t>
            </a:r>
            <a:r>
              <a:rPr lang="ko-KR" altLang="en-US" dirty="0" smtClean="0"/>
              <a:t> 특징에 대해서 한 번 알아보죠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우선 출석률이 높다는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두번째</a:t>
            </a:r>
            <a:r>
              <a:rPr lang="ko-KR" altLang="en-US" dirty="0" smtClean="0"/>
              <a:t> 전 단원이 간부 역할을 거부하지 않고 적극적으로 수행할 자세를 가지고 있다는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세번째</a:t>
            </a:r>
            <a:r>
              <a:rPr lang="ko-KR" altLang="en-US" dirty="0" smtClean="0"/>
              <a:t> 단장이 활동배당을 정확히 하고 단원들은 적극적인 협조와 지원을 하고 있다는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네번째</a:t>
            </a:r>
            <a:r>
              <a:rPr lang="ko-KR" altLang="en-US" dirty="0" smtClean="0"/>
              <a:t> 동료 단원들이 배려와 관심을 항상 가지고 있다는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마스터"/>
          <p:cNvPicPr>
            <a:picLocks noChangeAspect="1" noChangeArrowheads="1"/>
          </p:cNvPicPr>
          <p:nvPr userDrawn="1"/>
        </p:nvPicPr>
        <p:blipFill>
          <a:blip r:embed="rId2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가정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44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2611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109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5079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4185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497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48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4703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6288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290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5537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마스터"/>
          <p:cNvPicPr>
            <a:picLocks noChangeAspect="1" noChangeArrowheads="1"/>
          </p:cNvPicPr>
          <p:nvPr userDrawn="1"/>
        </p:nvPicPr>
        <p:blipFill>
          <a:blip r:embed="rId13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7" descr="가정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3503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&#47112;&#51648;&#50724;&#54876;&#46041;&#45236;&#50857;.pptx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레지오</a:t>
            </a:r>
            <a:r>
              <a:rPr lang="ko-KR" altLang="en-US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 단원 직책교육</a:t>
            </a:r>
            <a:endParaRPr lang="ko-KR" altLang="en-US" b="1" dirty="0">
              <a:solidFill>
                <a:srgbClr val="0000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69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창원 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2 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천상은총의 어머니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꼬미시움</a:t>
            </a:r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70000"/>
              </a:lnSpc>
            </a:pP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2016.</a:t>
            </a:r>
            <a:endParaRPr lang="ko-KR" altLang="en-US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롱런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(Long-Run)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쁘레시디움의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특징은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28" y="978445"/>
            <a:ext cx="8820472" cy="583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altLang="ko-KR" sz="1600" dirty="0" smtClean="0">
                <a:latin typeface="+mn-ea"/>
              </a:rPr>
              <a:t>    ①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높은 출석률 </a:t>
            </a:r>
            <a:r>
              <a:rPr lang="en-US" altLang="ko-KR" sz="1600" dirty="0" smtClean="0"/>
              <a:t>: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/>
              <a:t>단원들의 출석률이 높은 경우 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r>
              <a:rPr lang="en-US" altLang="ko-KR" sz="1600" dirty="0" smtClean="0"/>
              <a:t>     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단합 및 활동이 원활하고 단합이 잘됨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r>
              <a:rPr lang="en-US" altLang="ko-KR" sz="1600" dirty="0" smtClean="0"/>
              <a:t>     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동료단원간의 배려와 이해를 통한 신뢰감이 높음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r>
              <a:rPr lang="en-US" altLang="ko-KR" sz="1600" dirty="0" smtClean="0"/>
              <a:t>       </a:t>
            </a:r>
            <a:r>
              <a:rPr lang="ko-KR" altLang="en-US" sz="1600" dirty="0" smtClean="0">
                <a:latin typeface="+mn-ea"/>
              </a:rPr>
              <a:t>◑ </a:t>
            </a:r>
            <a:r>
              <a:rPr lang="ko-KR" altLang="en-US" sz="1600" dirty="0" smtClean="0"/>
              <a:t>간부 </a:t>
            </a:r>
            <a:r>
              <a:rPr lang="ko-KR" altLang="en-US" sz="1600" dirty="0" err="1" smtClean="0"/>
              <a:t>구성시</a:t>
            </a:r>
            <a:r>
              <a:rPr lang="ko-KR" altLang="en-US" sz="1600" dirty="0" smtClean="0"/>
              <a:t> 배려를 통한 적극적인 간부 역할 수행이 가능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endParaRPr lang="en-US" altLang="ko-KR" sz="600" dirty="0" smtClean="0">
              <a:latin typeface="+mn-ea"/>
            </a:endParaRPr>
          </a:p>
          <a:p>
            <a:pPr>
              <a:spcBef>
                <a:spcPts val="100"/>
              </a:spcBef>
            </a:pPr>
            <a:r>
              <a:rPr lang="ko-KR" altLang="en-US" sz="1600" dirty="0">
                <a:latin typeface="+mn-ea"/>
              </a:rPr>
              <a:t>    </a:t>
            </a:r>
            <a:r>
              <a:rPr lang="ko-KR" altLang="en-US" sz="1600" dirty="0" smtClean="0">
                <a:latin typeface="맑은 고딕"/>
                <a:ea typeface="맑은 고딕"/>
              </a:rPr>
              <a:t>②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전 단원의 간부화 </a:t>
            </a:r>
            <a:r>
              <a:rPr lang="en-US" altLang="ko-KR" sz="1600" dirty="0" smtClean="0"/>
              <a:t>: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모든 단원이 간부 역할을 수행할 수 있도록 </a:t>
            </a:r>
            <a:r>
              <a:rPr lang="en-US" altLang="ko-KR" sz="1600" dirty="0" smtClean="0"/>
              <a:t> </a:t>
            </a:r>
          </a:p>
          <a:p>
            <a:pPr>
              <a:spcBef>
                <a:spcPts val="100"/>
              </a:spcBef>
            </a:pPr>
            <a:r>
              <a:rPr lang="en-US" altLang="ko-KR" sz="1600" dirty="0" smtClean="0">
                <a:latin typeface="+mn-ea"/>
              </a:rPr>
              <a:t>       </a:t>
            </a:r>
            <a:r>
              <a:rPr lang="ko-KR" altLang="en-US" sz="1600" dirty="0" smtClean="0">
                <a:latin typeface="+mn-ea"/>
              </a:rPr>
              <a:t>◑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자체 도제교육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관리운영지침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교본공부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실시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r>
              <a:rPr lang="en-US" altLang="ko-KR" sz="1600" dirty="0" smtClean="0"/>
              <a:t>      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평의회 주관 </a:t>
            </a:r>
            <a:r>
              <a:rPr lang="ko-KR" altLang="en-US" sz="1600" dirty="0" err="1" smtClean="0"/>
              <a:t>전단원</a:t>
            </a:r>
            <a:r>
              <a:rPr lang="ko-KR" altLang="en-US" sz="1600" dirty="0" smtClean="0"/>
              <a:t> 직책교육 적극 참여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r>
              <a:rPr lang="en-US" altLang="ko-KR" sz="1600" dirty="0" smtClean="0"/>
              <a:t>  </a:t>
            </a:r>
            <a:r>
              <a:rPr lang="en-US" altLang="ko-KR" sz="1600" dirty="0" smtClean="0">
                <a:latin typeface="+mn-ea"/>
              </a:rPr>
              <a:t>   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모든 단원이 순서대로 간부직을 수행하겠다는 마음가짐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자체 </a:t>
            </a:r>
            <a:r>
              <a:rPr lang="en-US" altLang="ko-KR" sz="1600" dirty="0" smtClean="0"/>
              <a:t>Rule </a:t>
            </a:r>
            <a:r>
              <a:rPr lang="ko-KR" altLang="en-US" sz="1600" dirty="0" smtClean="0"/>
              <a:t>도입</a:t>
            </a:r>
            <a:r>
              <a:rPr lang="en-US" altLang="ko-KR" sz="1600" dirty="0" smtClean="0"/>
              <a:t>)</a:t>
            </a:r>
          </a:p>
          <a:p>
            <a:pPr>
              <a:spcBef>
                <a:spcPts val="100"/>
              </a:spcBef>
            </a:pPr>
            <a:endParaRPr lang="en-US" altLang="ko-KR" sz="600" spc="-300" dirty="0" smtClean="0">
              <a:latin typeface="+mn-ea"/>
            </a:endParaRPr>
          </a:p>
          <a:p>
            <a:pPr>
              <a:spcBef>
                <a:spcPts val="100"/>
              </a:spcBef>
            </a:pPr>
            <a:r>
              <a:rPr lang="ko-KR" altLang="en-US" sz="1600" dirty="0">
                <a:latin typeface="+mn-ea"/>
              </a:rPr>
              <a:t>    </a:t>
            </a:r>
            <a:r>
              <a:rPr lang="ko-KR" altLang="en-US" sz="1600" dirty="0" smtClean="0">
                <a:latin typeface="맑은 고딕"/>
                <a:ea typeface="맑은 고딕"/>
              </a:rPr>
              <a:t>③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단장의 리더십과 단원들의 지속적인 지원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r>
              <a:rPr lang="ko-KR" altLang="en-US" sz="1600" dirty="0" smtClean="0">
                <a:latin typeface="+mn-ea"/>
              </a:rPr>
              <a:t>       ◑</a:t>
            </a:r>
            <a:r>
              <a:rPr lang="ko-KR" altLang="en-US" sz="1600" dirty="0" smtClean="0"/>
              <a:t> 리더십은 타고난 자질과 재능에 의해 좌우되는 것이 아님</a:t>
            </a:r>
            <a:r>
              <a:rPr lang="en-US" altLang="ko-KR" sz="160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600" dirty="0" smtClean="0">
                <a:latin typeface="+mn-ea"/>
              </a:rPr>
              <a:t>        </a:t>
            </a:r>
            <a:r>
              <a:rPr lang="ko-KR" altLang="en-US" sz="1600" b="1" dirty="0" smtClean="0">
                <a:latin typeface="맑은 고딕"/>
                <a:ea typeface="맑은 고딕"/>
              </a:rPr>
              <a:t>♨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리더십은 </a:t>
            </a:r>
            <a:r>
              <a:rPr lang="en-US" altLang="ko-KR" sz="1600" b="1" dirty="0" smtClean="0"/>
              <a:t>20%</a:t>
            </a:r>
            <a:r>
              <a:rPr lang="ko-KR" altLang="en-US" sz="1600" b="1" dirty="0" smtClean="0"/>
              <a:t>의 능력 과 </a:t>
            </a:r>
            <a:r>
              <a:rPr lang="en-US" altLang="ko-KR" sz="1600" b="1" dirty="0" smtClean="0"/>
              <a:t>80% </a:t>
            </a:r>
            <a:r>
              <a:rPr lang="ko-KR" altLang="en-US" sz="1600" b="1" dirty="0" smtClean="0"/>
              <a:t>의 마음의 힘에 의해 만들어지며</a:t>
            </a:r>
            <a:r>
              <a:rPr lang="en-US" altLang="ko-KR" sz="1600" b="1" dirty="0" smtClean="0"/>
              <a:t>, </a:t>
            </a:r>
          </a:p>
          <a:p>
            <a:pPr>
              <a:spcBef>
                <a:spcPts val="100"/>
              </a:spcBef>
            </a:pPr>
            <a:r>
              <a:rPr lang="ko-KR" altLang="en-US" sz="1600" b="1" dirty="0" smtClean="0">
                <a:latin typeface="+mn-ea"/>
              </a:rPr>
              <a:t>           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리더의 실패 중 </a:t>
            </a:r>
            <a:r>
              <a:rPr lang="en-US" altLang="ko-KR" sz="1600" b="1" dirty="0" smtClean="0"/>
              <a:t>80%</a:t>
            </a:r>
            <a:r>
              <a:rPr lang="ko-KR" altLang="en-US" sz="1600" b="1" dirty="0" smtClean="0"/>
              <a:t>는 동료단원간의 관계에 비롯됨</a:t>
            </a:r>
          </a:p>
          <a:p>
            <a:pPr>
              <a:spcBef>
                <a:spcPts val="100"/>
              </a:spcBef>
            </a:pPr>
            <a:r>
              <a:rPr lang="ko-KR" altLang="en-US" sz="1600" dirty="0" smtClean="0">
                <a:latin typeface="+mn-ea"/>
              </a:rPr>
              <a:t>       ◑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단장은 일관성 있게 행동하고 </a:t>
            </a:r>
            <a:r>
              <a:rPr lang="ko-KR" altLang="en-US" sz="1600" dirty="0" err="1" smtClean="0"/>
              <a:t>진정성</a:t>
            </a:r>
            <a:r>
              <a:rPr lang="ko-KR" altLang="en-US" sz="1600" dirty="0" smtClean="0"/>
              <a:t> 있는 사람과의 관계를 맺어야 함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ko-KR" altLang="en-US" sz="1600" dirty="0" smtClean="0">
                <a:latin typeface="+mn-ea"/>
              </a:rPr>
              <a:t>       ◑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단장은 자신의 부족한 부분에 대해 동료 단원들의 적극적인 협조를 받아야 함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ko-KR" altLang="en-US" sz="1600" dirty="0" smtClean="0">
                <a:latin typeface="+mn-ea"/>
              </a:rPr>
              <a:t>       ◑ 동료 단원은 무관심이 아닌 적극적인 도움을 주어야 함</a:t>
            </a:r>
            <a:r>
              <a:rPr lang="en-US" altLang="ko-KR" sz="1600" dirty="0" smtClean="0">
                <a:latin typeface="+mn-ea"/>
              </a:rPr>
              <a:t>.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dirty="0" smtClean="0">
              <a:latin typeface="+mn-ea"/>
            </a:endParaRPr>
          </a:p>
          <a:p>
            <a:pPr>
              <a:spcBef>
                <a:spcPts val="100"/>
              </a:spcBef>
            </a:pPr>
            <a:endParaRPr lang="en-US" altLang="ko-KR" sz="600" dirty="0" smtClean="0">
              <a:latin typeface="+mn-ea"/>
            </a:endParaRPr>
          </a:p>
          <a:p>
            <a:pPr>
              <a:spcBef>
                <a:spcPts val="100"/>
              </a:spcBef>
            </a:pPr>
            <a:r>
              <a:rPr lang="en-US" altLang="ko-KR" sz="1600" dirty="0">
                <a:latin typeface="+mn-ea"/>
              </a:rPr>
              <a:t>    </a:t>
            </a:r>
            <a:r>
              <a:rPr lang="en-US" altLang="ko-KR" sz="1600" dirty="0" smtClean="0">
                <a:latin typeface="맑은 고딕"/>
                <a:ea typeface="맑은 고딕"/>
              </a:rPr>
              <a:t>④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동료 단원들에 대한 배려와 진정한 관심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r>
              <a:rPr lang="en-US" altLang="ko-KR" sz="1600" dirty="0" smtClean="0"/>
              <a:t>     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성모님의 기준에서 생각하고 말함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성모님은 어떻게 했을까</a:t>
            </a:r>
            <a:r>
              <a:rPr lang="en-US" altLang="ko-KR" sz="1600" dirty="0" smtClean="0"/>
              <a:t>?),</a:t>
            </a:r>
          </a:p>
          <a:p>
            <a:pPr>
              <a:spcBef>
                <a:spcPts val="100"/>
              </a:spcBef>
            </a:pPr>
            <a:r>
              <a:rPr lang="en-US" altLang="ko-KR" sz="1600" dirty="0" smtClean="0"/>
              <a:t>     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내 기준이 아닌 상대의 기준에서 생각하고 말함</a:t>
            </a:r>
            <a:endParaRPr lang="en-US" altLang="ko-KR" sz="1600" dirty="0" smtClean="0"/>
          </a:p>
          <a:p>
            <a:pPr>
              <a:spcBef>
                <a:spcPts val="100"/>
              </a:spcBef>
            </a:pPr>
            <a:r>
              <a:rPr lang="en-US" altLang="ko-KR" sz="1600" b="1" dirty="0" smtClean="0"/>
              <a:t>        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*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하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~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나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그 당시 솔직한 나의 감정은 이렇다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너의 감정은 어때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? </a:t>
            </a:r>
          </a:p>
          <a:p>
            <a:pPr>
              <a:spcBef>
                <a:spcPts val="1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</a:rPr>
              <a:t>         *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두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~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울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내가 원하는 것은 이런 건데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네가 원하는 것은 무엇이야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? </a:t>
            </a:r>
          </a:p>
          <a:p>
            <a:pPr>
              <a:spcBef>
                <a:spcPts val="1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</a:rPr>
              <a:t>         *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세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~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엣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우리가 공동으로 목표하는 것은 무엇일까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? </a:t>
            </a:r>
            <a:endParaRPr lang="en-US" altLang="ko-KR" sz="1600" b="1" u="sng" dirty="0" smtClean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정신 과 의무는 무엇인가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755576" y="105273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latin typeface="+mn-ea"/>
              </a:rPr>
              <a:t>레지오의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정신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성모 성심 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1556792"/>
            <a:ext cx="82089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600" dirty="0">
                <a:latin typeface="+mn-ea"/>
              </a:rPr>
              <a:t>① </a:t>
            </a:r>
            <a:r>
              <a:rPr lang="ko-KR" altLang="en-US" sz="1600" b="1" dirty="0">
                <a:latin typeface="+mn-ea"/>
              </a:rPr>
              <a:t>성모 마리아의 정신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 err="1">
                <a:latin typeface="+mn-ea"/>
              </a:rPr>
              <a:t>레지오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사도직의</a:t>
            </a:r>
            <a:r>
              <a:rPr lang="ko-KR" altLang="en-US" sz="1600" b="1" dirty="0">
                <a:latin typeface="+mn-ea"/>
              </a:rPr>
              <a:t> 뿌리 </a:t>
            </a:r>
          </a:p>
          <a:p>
            <a:pPr>
              <a:spcBef>
                <a:spcPts val="600"/>
              </a:spcBef>
            </a:pPr>
            <a:r>
              <a:rPr lang="ko-KR" altLang="en-US" sz="1600" dirty="0">
                <a:latin typeface="+mn-ea"/>
              </a:rPr>
              <a:t>    ◑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겸손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순명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기도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온유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이해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배려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),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고행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인내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순결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지혜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용기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희생 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endParaRPr lang="en-US" altLang="ko-KR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</a:t>
            </a:r>
            <a:r>
              <a:rPr lang="ko-KR" altLang="en-US" sz="1600" b="1" dirty="0" smtClean="0"/>
              <a:t>예수님께서 제자들에게 성모마리아를 어머니로 모시라 했습니다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왜 그랬을까요</a:t>
            </a:r>
            <a:r>
              <a:rPr lang="en-US" altLang="ko-KR" sz="1600" b="1" dirty="0" smtClean="0"/>
              <a:t>?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   </a:t>
            </a:r>
            <a:r>
              <a:rPr lang="en-US" altLang="ko-KR" sz="1600" u="sng" dirty="0" smtClean="0"/>
              <a:t>“</a:t>
            </a:r>
            <a:r>
              <a:rPr lang="ko-KR" altLang="en-US" sz="1600" u="sng" dirty="0" smtClean="0"/>
              <a:t>이세상에서 인간으로서 예수님의 사랑을 가장 잘 실천하신 분</a:t>
            </a:r>
            <a:r>
              <a:rPr lang="en-US" altLang="ko-KR" sz="1600" u="sng" dirty="0" smtClean="0"/>
              <a:t>, </a:t>
            </a:r>
            <a:r>
              <a:rPr lang="ko-KR" altLang="en-US" sz="1600" u="sng" dirty="0" smtClean="0"/>
              <a:t>가장 모범적인 분</a:t>
            </a:r>
            <a:r>
              <a:rPr lang="en-US" altLang="ko-KR" sz="1600" u="sng" dirty="0" smtClean="0"/>
              <a:t>”</a:t>
            </a:r>
          </a:p>
          <a:p>
            <a:pPr>
              <a:spcBef>
                <a:spcPts val="600"/>
              </a:spcBef>
            </a:pPr>
            <a:endParaRPr lang="ko-KR" altLang="en-US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 smtClean="0">
                <a:latin typeface="+mn-ea"/>
              </a:rPr>
              <a:t>② </a:t>
            </a:r>
            <a:r>
              <a:rPr lang="ko-KR" altLang="en-US" sz="1600" b="1" dirty="0" err="1">
                <a:latin typeface="+mn-ea"/>
              </a:rPr>
              <a:t>레지오</a:t>
            </a:r>
            <a:r>
              <a:rPr lang="ko-KR" altLang="en-US" sz="1600" b="1" dirty="0">
                <a:latin typeface="+mn-ea"/>
              </a:rPr>
              <a:t> 단원의 의무 </a:t>
            </a:r>
            <a:endParaRPr lang="en-US" altLang="ko-KR" sz="1600" b="1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ko-KR" sz="1600" b="1" dirty="0" smtClean="0">
                <a:latin typeface="+mn-ea"/>
              </a:rPr>
              <a:t>  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성모성심 </a:t>
            </a:r>
            <a:r>
              <a:rPr lang="ko-KR" altLang="en-US" sz="1600" dirty="0">
                <a:latin typeface="+mn-ea"/>
              </a:rPr>
              <a:t>묵상과 </a:t>
            </a:r>
            <a:r>
              <a:rPr lang="ko-KR" altLang="en-US" sz="1600" dirty="0" smtClean="0">
                <a:latin typeface="+mn-ea"/>
              </a:rPr>
              <a:t>실천</a:t>
            </a:r>
            <a:r>
              <a:rPr lang="en-US" altLang="ko-KR" sz="1600" dirty="0" smtClean="0">
                <a:latin typeface="+mn-ea"/>
              </a:rPr>
              <a:t>,  </a:t>
            </a:r>
            <a:r>
              <a:rPr lang="ko-KR" altLang="en-US" sz="1600" dirty="0" smtClean="0">
                <a:latin typeface="+mn-ea"/>
              </a:rPr>
              <a:t>겸손을 </a:t>
            </a:r>
            <a:r>
              <a:rPr lang="ko-KR" altLang="en-US" sz="1600" dirty="0">
                <a:latin typeface="+mn-ea"/>
              </a:rPr>
              <a:t>본받음</a:t>
            </a:r>
            <a:r>
              <a:rPr lang="en-US" altLang="ko-KR" sz="1600" dirty="0">
                <a:latin typeface="+mn-ea"/>
              </a:rPr>
              <a:t>, 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사랑과 정성이 깃든 봉사활동 </a:t>
            </a:r>
            <a:endParaRPr lang="ko-KR" altLang="en-US" sz="16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>
                <a:latin typeface="+mn-ea"/>
              </a:rPr>
              <a:t>    ◑ </a:t>
            </a:r>
            <a:r>
              <a:rPr lang="ko-KR" altLang="en-US" sz="1600" dirty="0" err="1">
                <a:latin typeface="+mn-ea"/>
              </a:rPr>
              <a:t>봉헌문을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통한 </a:t>
            </a:r>
            <a:r>
              <a:rPr lang="ko-KR" altLang="en-US" sz="1600" dirty="0">
                <a:latin typeface="+mn-ea"/>
              </a:rPr>
              <a:t>성모님과 일치</a:t>
            </a:r>
          </a:p>
          <a:p>
            <a:pPr>
              <a:spcBef>
                <a:spcPts val="600"/>
              </a:spcBef>
            </a:pPr>
            <a:r>
              <a:rPr lang="ko-KR" altLang="en-US" sz="1600" b="1" dirty="0">
                <a:latin typeface="+mn-ea"/>
              </a:rPr>
              <a:t>      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“저의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모후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저의 어머니시여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저는 오직 당신의 것이오며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               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제가 가진 모든 것이 당신의 것이옵니다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.” 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 smtClean="0">
                <a:latin typeface="굴림"/>
                <a:ea typeface="굴림"/>
              </a:rPr>
              <a:t>③ </a:t>
            </a:r>
            <a:r>
              <a:rPr lang="ko-KR" altLang="en-US" sz="1600" b="1" dirty="0" err="1" smtClean="0">
                <a:latin typeface="+mn-ea"/>
              </a:rPr>
              <a:t>레지오의</a:t>
            </a:r>
            <a:r>
              <a:rPr lang="ko-KR" altLang="en-US" sz="1600" b="1" dirty="0" smtClean="0">
                <a:latin typeface="+mn-ea"/>
              </a:rPr>
              <a:t> 목적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자기성화 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예수님을 닮아가는 삶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en-US" altLang="ko-KR" sz="1600" dirty="0" smtClean="0">
                <a:latin typeface="+mn-ea"/>
              </a:rPr>
              <a:t>   </a:t>
            </a:r>
          </a:p>
          <a:p>
            <a:pPr>
              <a:spcBef>
                <a:spcPts val="600"/>
              </a:spcBef>
            </a:pPr>
            <a:r>
              <a:rPr lang="ko-KR" altLang="en-US" sz="1600" b="1" dirty="0" smtClean="0"/>
              <a:t>   예수님의 사랑의 말씀과 행적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즉 사랑을 실천하는 것 </a:t>
            </a:r>
            <a:r>
              <a:rPr lang="en-US" altLang="ko-KR" sz="1600" b="1" dirty="0" smtClean="0"/>
              <a:t>(</a:t>
            </a:r>
            <a:r>
              <a:rPr lang="ko-KR" altLang="en-US" sz="1600" b="1" dirty="0" err="1" smtClean="0"/>
              <a:t>고린토전서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13</a:t>
            </a:r>
            <a:r>
              <a:rPr lang="ko-KR" altLang="en-US" sz="1600" b="1" dirty="0" smtClean="0"/>
              <a:t>장 </a:t>
            </a:r>
            <a:r>
              <a:rPr lang="en-US" altLang="ko-KR" sz="1600" b="1" dirty="0" smtClean="0"/>
              <a:t>4-5</a:t>
            </a:r>
            <a:r>
              <a:rPr lang="ko-KR" altLang="en-US" sz="1600" b="1" dirty="0" smtClean="0"/>
              <a:t>절</a:t>
            </a:r>
            <a:r>
              <a:rPr lang="en-US" altLang="ko-KR" sz="1600" b="1" dirty="0" smtClean="0"/>
              <a:t>)</a:t>
            </a:r>
            <a:endParaRPr lang="en-US" altLang="ko-KR" sz="1600" dirty="0" smtClean="0"/>
          </a:p>
          <a:p>
            <a:pPr>
              <a:spcBef>
                <a:spcPts val="600"/>
              </a:spcBef>
            </a:pPr>
            <a:r>
              <a:rPr lang="ko-KR" altLang="en-US" sz="1600" dirty="0" smtClean="0"/>
              <a:t>   사랑은 </a:t>
            </a:r>
            <a:r>
              <a:rPr lang="en-US" altLang="ko-KR" sz="1600" u="sng" dirty="0" smtClean="0"/>
              <a:t>“</a:t>
            </a:r>
            <a:r>
              <a:rPr lang="ko-KR" altLang="en-US" sz="1600" u="sng" dirty="0" smtClean="0"/>
              <a:t>온유하며</a:t>
            </a:r>
            <a:r>
              <a:rPr lang="en-US" altLang="ko-KR" sz="1600" u="sng" dirty="0" smtClean="0"/>
              <a:t>,</a:t>
            </a:r>
            <a:r>
              <a:rPr lang="ko-KR" altLang="en-US" sz="1600" u="sng" dirty="0" smtClean="0"/>
              <a:t>시기하지 않으며</a:t>
            </a:r>
            <a:r>
              <a:rPr lang="en-US" altLang="ko-KR" sz="1600" u="sng" dirty="0" smtClean="0"/>
              <a:t>, </a:t>
            </a:r>
            <a:r>
              <a:rPr lang="ko-KR" altLang="en-US" sz="1600" u="sng" dirty="0" smtClean="0"/>
              <a:t>자랑</a:t>
            </a:r>
            <a:r>
              <a:rPr lang="en-US" altLang="ko-KR" sz="1600" u="sng" dirty="0" smtClean="0"/>
              <a:t>,</a:t>
            </a:r>
            <a:r>
              <a:rPr lang="ko-KR" altLang="en-US" sz="1600" u="sng" dirty="0" smtClean="0"/>
              <a:t>교만하지 않으며</a:t>
            </a:r>
            <a:r>
              <a:rPr lang="en-US" altLang="ko-KR" sz="1600" u="sng" dirty="0" smtClean="0"/>
              <a:t>, </a:t>
            </a:r>
            <a:r>
              <a:rPr lang="ko-KR" altLang="en-US" sz="1600" u="sng" dirty="0" smtClean="0"/>
              <a:t>무례하지 않으며</a:t>
            </a:r>
            <a:endParaRPr lang="en-US" altLang="ko-KR" sz="1600" u="sng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            </a:t>
            </a:r>
            <a:r>
              <a:rPr lang="ko-KR" altLang="en-US" sz="1600" u="sng" dirty="0" smtClean="0"/>
              <a:t>자기유익을 취하지 않으며</a:t>
            </a:r>
            <a:r>
              <a:rPr lang="en-US" altLang="ko-KR" sz="1600" u="sng" dirty="0" smtClean="0"/>
              <a:t>, </a:t>
            </a:r>
            <a:r>
              <a:rPr lang="ko-KR" altLang="en-US" sz="1600" u="sng" dirty="0" smtClean="0"/>
              <a:t>성내지 않으며</a:t>
            </a:r>
            <a:r>
              <a:rPr lang="en-US" altLang="ko-KR" sz="1600" u="sng" dirty="0" smtClean="0"/>
              <a:t>, </a:t>
            </a:r>
            <a:r>
              <a:rPr lang="ko-KR" altLang="en-US" sz="1600" u="sng" dirty="0" smtClean="0"/>
              <a:t>악한 생각을 하지 않으며</a:t>
            </a:r>
            <a:r>
              <a:rPr lang="en-US" altLang="ko-KR" sz="1600" u="sng" dirty="0" smtClean="0"/>
              <a:t>” </a:t>
            </a:r>
            <a:endParaRPr lang="en-US" altLang="ko-KR" sz="16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7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기도와 활동은 무엇인가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9552" y="1214422"/>
            <a:ext cx="849694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   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① </a:t>
            </a:r>
            <a:r>
              <a:rPr lang="ko-KR" altLang="en-US" sz="1600" b="1" dirty="0" smtClean="0">
                <a:latin typeface="+mn-ea"/>
              </a:rPr>
              <a:t>기도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성월별</a:t>
            </a:r>
            <a:r>
              <a:rPr lang="ko-KR" altLang="en-US" sz="1600" dirty="0" smtClean="0">
                <a:latin typeface="+mn-ea"/>
              </a:rPr>
              <a:t> 기도활동 </a:t>
            </a:r>
            <a:r>
              <a:rPr lang="en-US" altLang="ko-KR" sz="1600" dirty="0" smtClean="0">
                <a:latin typeface="+mn-ea"/>
              </a:rPr>
              <a:t>_ </a:t>
            </a:r>
            <a:r>
              <a:rPr lang="ko-KR" altLang="en-US" sz="1600" dirty="0" smtClean="0">
                <a:latin typeface="+mn-ea"/>
              </a:rPr>
              <a:t>묵주기도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십자의 길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성체 </a:t>
            </a:r>
            <a:r>
              <a:rPr lang="ko-KR" altLang="en-US" sz="1600" dirty="0" err="1" smtClean="0">
                <a:latin typeface="+mn-ea"/>
              </a:rPr>
              <a:t>조배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② </a:t>
            </a:r>
            <a:r>
              <a:rPr lang="ko-KR" altLang="en-US" sz="1600" b="1" dirty="0" smtClean="0">
                <a:latin typeface="+mn-ea"/>
              </a:rPr>
              <a:t>활동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사도직의</a:t>
            </a:r>
            <a:r>
              <a:rPr lang="ko-KR" altLang="en-US" sz="1600" dirty="0" smtClean="0">
                <a:latin typeface="+mn-ea"/>
              </a:rPr>
              <a:t> 꽃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 </a:t>
            </a:r>
            <a:r>
              <a:rPr lang="en-US" altLang="ko-KR" sz="1600" dirty="0" smtClean="0"/>
              <a:t> </a:t>
            </a:r>
            <a:r>
              <a:rPr lang="ko-KR" altLang="en-US" sz="1600" b="1" dirty="0" err="1" smtClean="0"/>
              <a:t>레지오</a:t>
            </a:r>
            <a:r>
              <a:rPr lang="ko-KR" altLang="en-US" sz="1600" b="1" dirty="0" smtClean="0"/>
              <a:t> 단원의 으뜸 활동은</a:t>
            </a:r>
            <a:r>
              <a:rPr lang="en-US" altLang="ko-KR" sz="1600" b="1" dirty="0" smtClean="0"/>
              <a:t>?  </a:t>
            </a:r>
            <a:r>
              <a:rPr lang="ko-KR" altLang="en-US" sz="1600" b="1" dirty="0" smtClean="0"/>
              <a:t>선교 </a:t>
            </a:r>
            <a:r>
              <a:rPr lang="en-US" altLang="ko-KR" sz="1600" b="1" dirty="0" smtClean="0"/>
              <a:t>“ </a:t>
            </a:r>
            <a:r>
              <a:rPr lang="ko-KR" altLang="en-US" sz="1600" b="1" dirty="0" smtClean="0"/>
              <a:t>마태복음 </a:t>
            </a:r>
            <a:r>
              <a:rPr lang="en-US" altLang="ko-KR" sz="1600" b="1" dirty="0" smtClean="0"/>
              <a:t>"</a:t>
            </a:r>
            <a:r>
              <a:rPr lang="ko-KR" altLang="en-US" sz="1600" b="1" dirty="0" smtClean="0"/>
              <a:t>세상 끝까지 복음은 전하라</a:t>
            </a:r>
            <a:r>
              <a:rPr lang="en-US" altLang="ko-KR" sz="1600" b="1" dirty="0" smtClean="0"/>
              <a:t>“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 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마리애는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참으로 매력적인 형태의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사도직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활동이다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.-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리베리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추기경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◑ </a:t>
            </a:r>
            <a:r>
              <a:rPr lang="ko-KR" altLang="en-US" sz="1600" b="1" dirty="0" smtClean="0">
                <a:latin typeface="+mn-ea"/>
              </a:rPr>
              <a:t>복음선교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예비신자 인도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가두선교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예비자 돌봄</a:t>
            </a:r>
            <a:endParaRPr lang="en-US" altLang="ko-KR" sz="16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 smtClean="0">
                <a:latin typeface="+mn-ea"/>
              </a:rPr>
              <a:t>    ◑ </a:t>
            </a:r>
            <a:r>
              <a:rPr lang="ko-KR" altLang="en-US" sz="1600" b="1" dirty="0" err="1" smtClean="0">
                <a:latin typeface="+mn-ea"/>
              </a:rPr>
              <a:t>교우돌봄</a:t>
            </a:r>
            <a:r>
              <a:rPr lang="ko-KR" altLang="en-US" sz="1600" b="1" dirty="0" smtClean="0">
                <a:latin typeface="+mn-ea"/>
              </a:rPr>
              <a:t> 및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이웃돌봄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성사권면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회두권면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상가방문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연도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복지시설 봉사 </a:t>
            </a:r>
            <a:endParaRPr lang="en-US" altLang="ko-KR" sz="16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 smtClean="0">
                <a:latin typeface="+mn-ea"/>
              </a:rPr>
              <a:t>    ◑ </a:t>
            </a:r>
            <a:r>
              <a:rPr lang="ko-KR" altLang="en-US" sz="1600" b="1" dirty="0" err="1" smtClean="0">
                <a:latin typeface="+mn-ea"/>
              </a:rPr>
              <a:t>레지오</a:t>
            </a:r>
            <a:r>
              <a:rPr lang="ko-KR" altLang="en-US" sz="1600" b="1" dirty="0" smtClean="0">
                <a:latin typeface="+mn-ea"/>
              </a:rPr>
              <a:t> 확장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단원 모집 및 돌봄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활동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평의회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 및 </a:t>
            </a:r>
            <a:r>
              <a:rPr lang="en-US" altLang="ko-KR" sz="1600" dirty="0" smtClean="0">
                <a:latin typeface="+mn-ea"/>
              </a:rPr>
              <a:t>5</a:t>
            </a:r>
            <a:r>
              <a:rPr lang="ko-KR" altLang="en-US" sz="1600" dirty="0" smtClean="0">
                <a:latin typeface="+mn-ea"/>
              </a:rPr>
              <a:t>대 행사 참석</a:t>
            </a:r>
            <a:endParaRPr lang="en-US" altLang="ko-KR" sz="16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 smtClean="0">
                <a:latin typeface="+mn-ea"/>
              </a:rPr>
              <a:t>    ◑ </a:t>
            </a:r>
            <a:r>
              <a:rPr lang="ko-KR" altLang="en-US" sz="1600" b="1" dirty="0" smtClean="0">
                <a:latin typeface="+mn-ea"/>
              </a:rPr>
              <a:t>본당협조 및 기타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본당 전례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행사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시설물관리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청소 등 봉사활동</a:t>
            </a:r>
            <a:endParaRPr lang="en-US" altLang="ko-KR" sz="16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>
                <a:latin typeface="+mn-ea"/>
              </a:rPr>
              <a:t>  </a:t>
            </a:r>
            <a:r>
              <a:rPr lang="en-US" altLang="ko-KR" sz="1600" dirty="0" smtClean="0">
                <a:latin typeface="+mn-ea"/>
              </a:rPr>
              <a:t>  ◑ </a:t>
            </a:r>
            <a:r>
              <a:rPr lang="ko-KR" altLang="en-US" sz="1600" b="1" dirty="0" err="1" smtClean="0">
                <a:latin typeface="+mn-ea"/>
              </a:rPr>
              <a:t>영성생활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성경읽고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쓰기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성체조배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십자가의길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묵주기도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소성무일도</a:t>
            </a:r>
            <a:endParaRPr lang="en-US" altLang="ko-KR" sz="16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 smtClean="0">
                <a:latin typeface="+mn-ea"/>
              </a:rPr>
              <a:t>    ◑ </a:t>
            </a:r>
            <a:r>
              <a:rPr lang="ko-KR" altLang="en-US" sz="1600" b="1" dirty="0" smtClean="0">
                <a:latin typeface="+mn-ea"/>
              </a:rPr>
              <a:t>교육</a:t>
            </a:r>
            <a:r>
              <a:rPr lang="en-US" altLang="ko-KR" sz="1600" b="1" dirty="0" smtClean="0">
                <a:latin typeface="+mn-ea"/>
              </a:rPr>
              <a:t>/</a:t>
            </a:r>
            <a:r>
              <a:rPr lang="ko-KR" altLang="en-US" sz="1600" b="1" dirty="0" smtClean="0">
                <a:latin typeface="+mn-ea"/>
              </a:rPr>
              <a:t>피정</a:t>
            </a:r>
            <a:r>
              <a:rPr lang="en-US" altLang="ko-KR" sz="1600" b="1" dirty="0" smtClean="0">
                <a:latin typeface="+mn-ea"/>
              </a:rPr>
              <a:t>/</a:t>
            </a:r>
            <a:r>
              <a:rPr lang="ko-KR" altLang="en-US" sz="1600" b="1" dirty="0" smtClean="0">
                <a:latin typeface="+mn-ea"/>
              </a:rPr>
              <a:t>행사 </a:t>
            </a:r>
            <a:endParaRPr lang="en-US" altLang="ko-KR" sz="1600" b="1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 smtClean="0">
                <a:latin typeface="+mn-ea"/>
              </a:rPr>
              <a:t>     - </a:t>
            </a:r>
            <a:r>
              <a:rPr lang="en-US" altLang="ko-KR" sz="1600" b="1" u="sng" dirty="0" smtClean="0">
                <a:solidFill>
                  <a:srgbClr val="0000FF"/>
                </a:solidFill>
                <a:latin typeface="+mn-ea"/>
              </a:rPr>
              <a:t>Co./Cu. </a:t>
            </a:r>
            <a:r>
              <a:rPr lang="ko-KR" altLang="en-US" sz="1600" b="1" u="sng" dirty="0" smtClean="0">
                <a:solidFill>
                  <a:srgbClr val="0000FF"/>
                </a:solidFill>
                <a:latin typeface="+mn-ea"/>
              </a:rPr>
              <a:t>자체 교육 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smtClean="0">
                <a:latin typeface="+mn-ea"/>
              </a:rPr>
              <a:t> 단원 의무교육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년</a:t>
            </a:r>
            <a:r>
              <a:rPr lang="en-US" altLang="ko-KR" sz="1600" dirty="0" smtClean="0">
                <a:latin typeface="+mn-ea"/>
              </a:rPr>
              <a:t>2</a:t>
            </a:r>
            <a:r>
              <a:rPr lang="ko-KR" altLang="en-US" sz="1600" dirty="0" smtClean="0">
                <a:latin typeface="+mn-ea"/>
              </a:rPr>
              <a:t>회</a:t>
            </a:r>
            <a:r>
              <a:rPr lang="en-US" altLang="ko-KR" sz="1600" dirty="0" smtClean="0">
                <a:latin typeface="+mn-ea"/>
              </a:rPr>
              <a:t>)/ </a:t>
            </a:r>
            <a:r>
              <a:rPr lang="ko-KR" altLang="en-US" sz="1600" dirty="0" smtClean="0">
                <a:latin typeface="+mn-ea"/>
              </a:rPr>
              <a:t>간부직책교육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년 </a:t>
            </a:r>
            <a:r>
              <a:rPr lang="en-US" altLang="ko-KR" sz="1600" dirty="0" smtClean="0">
                <a:latin typeface="+mn-ea"/>
              </a:rPr>
              <a:t>4</a:t>
            </a:r>
            <a:r>
              <a:rPr lang="ko-KR" altLang="en-US" sz="1600" dirty="0" smtClean="0">
                <a:latin typeface="+mn-ea"/>
              </a:rPr>
              <a:t>회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>
                <a:latin typeface="+mn-ea"/>
              </a:rPr>
              <a:t>     - </a:t>
            </a:r>
            <a:r>
              <a:rPr lang="en-US" altLang="ko-KR" sz="1600" b="1" u="sng" dirty="0" smtClean="0">
                <a:solidFill>
                  <a:srgbClr val="0000FF"/>
                </a:solidFill>
                <a:latin typeface="+mn-ea"/>
              </a:rPr>
              <a:t>Re. </a:t>
            </a:r>
            <a:r>
              <a:rPr lang="ko-KR" altLang="en-US" sz="1600" b="1" u="sng" dirty="0" smtClean="0">
                <a:solidFill>
                  <a:srgbClr val="0000FF"/>
                </a:solidFill>
                <a:latin typeface="+mn-ea"/>
              </a:rPr>
              <a:t>상급평의회 교육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기사</a:t>
            </a:r>
            <a:r>
              <a:rPr lang="en-US" altLang="ko-KR" sz="1600" dirty="0" smtClean="0">
                <a:latin typeface="+mn-ea"/>
              </a:rPr>
              <a:t> /</a:t>
            </a:r>
            <a:r>
              <a:rPr lang="ko-KR" altLang="en-US" sz="1600" dirty="0" smtClean="0">
                <a:latin typeface="+mn-ea"/>
              </a:rPr>
              <a:t>단원소양 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침묵피정 </a:t>
            </a:r>
            <a:r>
              <a:rPr lang="en-US" altLang="ko-KR" sz="1600" dirty="0" smtClean="0">
                <a:latin typeface="+mn-ea"/>
              </a:rPr>
              <a:t>/ </a:t>
            </a:r>
            <a:r>
              <a:rPr lang="ko-KR" altLang="en-US" sz="1600" dirty="0" smtClean="0">
                <a:latin typeface="+mn-ea"/>
              </a:rPr>
              <a:t>평의회간부</a:t>
            </a:r>
            <a:r>
              <a:rPr lang="en-US" altLang="ko-KR" sz="1600" dirty="0" smtClean="0">
                <a:latin typeface="+mn-ea"/>
              </a:rPr>
              <a:t>/Pr.</a:t>
            </a:r>
            <a:r>
              <a:rPr lang="ko-KR" altLang="en-US" sz="1600" dirty="0" smtClean="0">
                <a:latin typeface="+mn-ea"/>
              </a:rPr>
              <a:t>단장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smtClean="0">
                <a:latin typeface="+mn-ea"/>
              </a:rPr>
              <a:t>노년단원</a:t>
            </a:r>
            <a:endParaRPr lang="en-US" altLang="ko-KR" sz="16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 smtClean="0">
                <a:latin typeface="+mn-ea"/>
              </a:rPr>
              <a:t>     - </a:t>
            </a:r>
            <a:r>
              <a:rPr lang="en-US" altLang="ko-KR" sz="1600" b="1" u="sng" dirty="0" smtClean="0">
                <a:solidFill>
                  <a:srgbClr val="0000FF"/>
                </a:solidFill>
                <a:latin typeface="+mn-ea"/>
              </a:rPr>
              <a:t>Pr. </a:t>
            </a:r>
            <a:r>
              <a:rPr lang="ko-KR" altLang="en-US" sz="1600" b="1" u="sng" dirty="0" smtClean="0">
                <a:solidFill>
                  <a:srgbClr val="0000FF"/>
                </a:solidFill>
                <a:latin typeface="+mn-ea"/>
              </a:rPr>
              <a:t>도제교육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관리 및 운영지침 </a:t>
            </a:r>
            <a:r>
              <a:rPr lang="en-US" altLang="ko-KR" sz="1600" dirty="0" smtClean="0">
                <a:latin typeface="+mn-ea"/>
              </a:rPr>
              <a:t>/ </a:t>
            </a:r>
            <a:r>
              <a:rPr lang="ko-KR" altLang="en-US" sz="1600" dirty="0" smtClean="0">
                <a:latin typeface="+mn-ea"/>
              </a:rPr>
              <a:t>교본공부</a:t>
            </a:r>
            <a:endParaRPr lang="en-US" altLang="ko-KR" sz="16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 smtClean="0">
                <a:latin typeface="+mn-ea"/>
              </a:rPr>
              <a:t>     - </a:t>
            </a:r>
            <a:r>
              <a:rPr lang="en-US" altLang="ko-KR" sz="1600" b="1" u="sng" dirty="0" smtClean="0">
                <a:solidFill>
                  <a:srgbClr val="0000FF"/>
                </a:solidFill>
                <a:latin typeface="+mn-ea"/>
              </a:rPr>
              <a:t>5</a:t>
            </a:r>
            <a:r>
              <a:rPr lang="ko-KR" altLang="en-US" sz="1600" b="1" u="sng" dirty="0" smtClean="0">
                <a:solidFill>
                  <a:srgbClr val="0000FF"/>
                </a:solidFill>
                <a:latin typeface="+mn-ea"/>
              </a:rPr>
              <a:t>대 행사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아치에스</a:t>
            </a:r>
            <a:r>
              <a:rPr lang="en-US" altLang="ko-KR" sz="1600" dirty="0" smtClean="0">
                <a:latin typeface="+mn-ea"/>
              </a:rPr>
              <a:t>(3</a:t>
            </a:r>
            <a:r>
              <a:rPr lang="ko-KR" altLang="en-US" sz="1600" dirty="0" smtClean="0">
                <a:latin typeface="+mn-ea"/>
              </a:rPr>
              <a:t>월</a:t>
            </a:r>
            <a:r>
              <a:rPr lang="en-US" altLang="ko-KR" sz="1600" dirty="0" smtClean="0">
                <a:latin typeface="+mn-ea"/>
              </a:rPr>
              <a:t>), Pr.</a:t>
            </a:r>
            <a:r>
              <a:rPr lang="ko-KR" altLang="en-US" sz="1600" dirty="0" smtClean="0">
                <a:latin typeface="+mn-ea"/>
              </a:rPr>
              <a:t>야외행사</a:t>
            </a:r>
            <a:r>
              <a:rPr lang="en-US" altLang="ko-KR" sz="1600" dirty="0" smtClean="0">
                <a:latin typeface="+mn-ea"/>
              </a:rPr>
              <a:t>(5</a:t>
            </a:r>
            <a:r>
              <a:rPr lang="ko-KR" altLang="en-US" sz="1600" dirty="0" smtClean="0">
                <a:latin typeface="맑은 고딕"/>
                <a:ea typeface="맑은 고딕"/>
              </a:rPr>
              <a:t>～</a:t>
            </a:r>
            <a:r>
              <a:rPr lang="en-US" altLang="ko-KR" sz="1600" dirty="0" smtClean="0">
                <a:latin typeface="맑은 고딕"/>
                <a:ea typeface="맑은 고딕"/>
              </a:rPr>
              <a:t>6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)</a:t>
            </a:r>
            <a:r>
              <a:rPr lang="en-US" altLang="ko-KR" sz="1600" dirty="0" smtClean="0">
                <a:latin typeface="+mn-ea"/>
              </a:rPr>
              <a:t>, Pr.</a:t>
            </a:r>
            <a:r>
              <a:rPr lang="ko-KR" altLang="en-US" sz="1600" dirty="0" smtClean="0">
                <a:latin typeface="+mn-ea"/>
              </a:rPr>
              <a:t>친목회</a:t>
            </a:r>
            <a:r>
              <a:rPr lang="en-US" altLang="ko-KR" sz="1600" dirty="0" smtClean="0">
                <a:latin typeface="+mn-ea"/>
              </a:rPr>
              <a:t>(8</a:t>
            </a:r>
            <a:r>
              <a:rPr lang="ko-KR" altLang="en-US" sz="1600" dirty="0" smtClean="0">
                <a:latin typeface="맑은 고딕"/>
                <a:ea typeface="맑은 고딕"/>
              </a:rPr>
              <a:t>～</a:t>
            </a:r>
            <a:r>
              <a:rPr lang="en-US" altLang="ko-KR" sz="1600" dirty="0" smtClean="0">
                <a:latin typeface="맑은 고딕"/>
                <a:ea typeface="맑은 고딕"/>
              </a:rPr>
              <a:t>9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), </a:t>
            </a:r>
            <a:r>
              <a:rPr lang="ko-KR" altLang="en-US" sz="1600" dirty="0" err="1" smtClean="0">
                <a:latin typeface="맑은 고딕"/>
                <a:ea typeface="맑은 고딕"/>
              </a:rPr>
              <a:t>연차총친목회</a:t>
            </a:r>
            <a:r>
              <a:rPr lang="en-US" altLang="ko-KR" sz="1600" dirty="0" smtClean="0">
                <a:latin typeface="맑은 고딕"/>
                <a:ea typeface="맑은 고딕"/>
              </a:rPr>
              <a:t>(11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>
                <a:latin typeface="맑은 고딕"/>
                <a:ea typeface="맑은 고딕"/>
              </a:rPr>
              <a:t>                     </a:t>
            </a:r>
            <a:r>
              <a:rPr lang="ko-KR" altLang="en-US" sz="1600" dirty="0" smtClean="0">
                <a:latin typeface="맑은 고딕"/>
                <a:ea typeface="맑은 고딕"/>
              </a:rPr>
              <a:t>토론대회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나에게 레지오란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동료 단원이란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552" y="11967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나에게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쁘레시디움은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어떤 의미 일까요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나에게 동료 단원은 어떤 존재일까요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algn="l"/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쁘레시디움에는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소대장인 단장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인사계인 부단장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통신병인 서기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보급병인 회계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  소대원인 일반단원이 있습니다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단장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소대장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평의회의 지시사항을 전달하고 활동을 배당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②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부단장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인사계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일반단원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행동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협조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들을 보충하고 소대장을 지원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③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서기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통신병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평의회와 문서로 통신을 하며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각종 문서를 정리정돈 및 보관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④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회계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보급병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회계는 평의회 운영을 위한 군자금을 마련하여 전달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⑤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일반단원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소대원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쁘레시디움에서 배당 받은 활동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(+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자유활동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을 수행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동료단원들 중 어느 누구 하나라도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①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맡은 임무를 수행하지 못하거나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상호 협조가 되지 않으면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②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나는 내 일만 하면 된다는 식으로 협조하지 않는 행동을 한다면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단원들이 기본으로 갖추어야 할 것이 있다면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무엇을 해야 할까요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? 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</a:t>
            </a:r>
          </a:p>
          <a:p>
            <a:pPr marL="273050" indent="-273050" algn="l"/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첫번째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진정한 의미와 목적을 이해하고 실천하는 것이 아닐까요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?</a:t>
            </a:r>
          </a:p>
          <a:p>
            <a:pPr marL="273050" indent="-273050" algn="l"/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두번째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배려 및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이해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그리고 관심을 가지며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상호 협조하고 보완해주는 것이 아닐까요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활동의 대원칙과 요령이란 무엇인가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5536" y="1268760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</a:t>
            </a:r>
            <a:r>
              <a:rPr lang="ko-KR" altLang="en-US" sz="1600" dirty="0" smtClean="0">
                <a:latin typeface="맑은 고딕"/>
                <a:ea typeface="맑은 고딕"/>
              </a:rPr>
              <a:t>①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주회합을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통하여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쁘레시디움에서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배당 받은 활동을 수행</a:t>
            </a:r>
            <a:r>
              <a:rPr lang="ko-KR" altLang="en-US" sz="1600" dirty="0">
                <a:latin typeface="+mn-ea"/>
              </a:rPr>
              <a:t>하는 것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 smtClean="0">
                <a:latin typeface="맑은 고딕"/>
                <a:ea typeface="맑은 고딕"/>
              </a:rPr>
              <a:t>②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활동은 지역적인 제약을 받지 않으므로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타 지역에서 수행한 활동도 포함 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 smtClean="0">
                <a:latin typeface="맑은 고딕"/>
                <a:ea typeface="맑은 고딕"/>
              </a:rPr>
              <a:t>③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배당하지 </a:t>
            </a:r>
            <a:r>
              <a:rPr lang="ko-KR" altLang="en-US" sz="1600" dirty="0">
                <a:latin typeface="+mn-ea"/>
              </a:rPr>
              <a:t>않은 자유 활동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본당 단체의 직분으로 활동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단원의 친</a:t>
            </a:r>
            <a:r>
              <a:rPr lang="en-US" altLang="ko-KR" sz="1600" dirty="0">
                <a:latin typeface="+mn-ea"/>
              </a:rPr>
              <a:t>.</a:t>
            </a:r>
            <a:r>
              <a:rPr lang="ko-KR" altLang="en-US" sz="1600" dirty="0">
                <a:latin typeface="+mn-ea"/>
              </a:rPr>
              <a:t>인척 대상 활동</a:t>
            </a:r>
            <a:r>
              <a:rPr lang="en-US" altLang="ko-KR" sz="1600" dirty="0" smtClean="0"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    전례봉사활동 등에 대한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활동 인정의 결정은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쁘레시디움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단장의 고유 권한</a:t>
            </a:r>
            <a:r>
              <a:rPr lang="ko-KR" altLang="en-US" sz="1600" dirty="0" smtClean="0">
                <a:latin typeface="+mn-ea"/>
              </a:rPr>
              <a:t>이지만</a:t>
            </a:r>
            <a:r>
              <a:rPr lang="en-US" altLang="ko-KR" sz="1600" dirty="0" smtClean="0"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    이러한 </a:t>
            </a:r>
            <a:r>
              <a:rPr lang="ko-KR" altLang="en-US" sz="1600" dirty="0">
                <a:latin typeface="+mn-ea"/>
              </a:rPr>
              <a:t>활동에 대하여서는 극히 제한적으로 신중한 판단이 필요함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 smtClean="0">
                <a:latin typeface="맑은 고딕"/>
                <a:ea typeface="맑은 고딕"/>
              </a:rPr>
              <a:t>④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관할 </a:t>
            </a:r>
            <a:r>
              <a:rPr lang="ko-KR" altLang="en-US" sz="1600" dirty="0">
                <a:latin typeface="+mn-ea"/>
              </a:rPr>
              <a:t>교구의 교구장이나 담당사제 또는 평의회의 지시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특수한 목적에 의한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쁘레시디움</a:t>
            </a:r>
            <a:endParaRPr lang="ko-KR" altLang="en-US" sz="1600" b="1" dirty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     단장의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지시가 있는 경우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활동으로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인정</a:t>
            </a:r>
            <a:r>
              <a:rPr lang="ko-KR" altLang="en-US" sz="1600" dirty="0" smtClean="0">
                <a:latin typeface="+mn-ea"/>
              </a:rPr>
              <a:t>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맑은 고딕"/>
                <a:ea typeface="맑은 고딕"/>
              </a:rPr>
              <a:t>⑤ </a:t>
            </a:r>
            <a:r>
              <a:rPr lang="ko-KR" altLang="en-US" sz="1600" b="1" dirty="0" smtClean="0">
                <a:latin typeface="맑은 고딕"/>
                <a:ea typeface="맑은 고딕"/>
              </a:rPr>
              <a:t>활동지시를 명확히 하고 수행여부를 파악하여 평의회에 보고한다</a:t>
            </a:r>
            <a:r>
              <a:rPr lang="en-US" altLang="ko-KR" sz="1600" b="1" dirty="0" smtClean="0">
                <a:latin typeface="맑은 고딕"/>
                <a:ea typeface="맑은 고딕"/>
              </a:rPr>
              <a:t>.</a:t>
            </a:r>
            <a:r>
              <a:rPr lang="ko-KR" altLang="en-US" sz="1600" b="1" dirty="0" smtClean="0">
                <a:latin typeface="맑은 고딕"/>
                <a:ea typeface="맑은 고딕"/>
              </a:rPr>
              <a:t> </a:t>
            </a:r>
            <a:endParaRPr lang="ko-KR" altLang="en-US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  </a:t>
            </a:r>
            <a:r>
              <a:rPr lang="ko-KR" altLang="en-US" sz="1600" dirty="0" smtClean="0">
                <a:latin typeface="+mn-ea"/>
              </a:rPr>
              <a:t>  ◑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단원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개인의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달란트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본연의 재능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를 파악</a:t>
            </a:r>
            <a:r>
              <a:rPr lang="ko-KR" altLang="en-US" sz="1600" dirty="0" smtClean="0">
                <a:latin typeface="+mn-ea"/>
              </a:rPr>
              <a:t>하여 단원마다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적절한 활동 배당을 지시</a:t>
            </a:r>
            <a:r>
              <a:rPr lang="ko-KR" altLang="en-US" sz="1600" dirty="0" smtClean="0">
                <a:latin typeface="+mn-ea"/>
              </a:rPr>
              <a:t>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</a:t>
            </a:r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>
                <a:latin typeface="+mn-ea"/>
              </a:rPr>
              <a:t> 교본에 입각하여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자유활동으로 인정하는 범위를 명확히 알고 있어야</a:t>
            </a:r>
            <a:r>
              <a:rPr lang="ko-KR" altLang="en-US" sz="1600" dirty="0" smtClean="0">
                <a:latin typeface="+mn-ea"/>
              </a:rPr>
              <a:t> 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</a:t>
            </a:r>
            <a:r>
              <a:rPr lang="en-US" altLang="ko-KR" sz="1600" dirty="0" smtClean="0">
                <a:latin typeface="+mn-ea"/>
              </a:rPr>
              <a:t>  ◑ </a:t>
            </a:r>
            <a:r>
              <a:rPr lang="ko-KR" altLang="en-US" sz="1600" dirty="0" smtClean="0">
                <a:latin typeface="+mn-ea"/>
              </a:rPr>
              <a:t>단원의 교육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피정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특강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세미나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참여 현황을 파악 및 보고 </a:t>
            </a:r>
            <a:r>
              <a:rPr lang="ko-KR" altLang="en-US" sz="1600" dirty="0" smtClean="0">
                <a:latin typeface="+mn-ea"/>
              </a:rPr>
              <a:t>하여야 하며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누락 없이  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     </a:t>
            </a:r>
            <a:r>
              <a:rPr lang="ko-KR" altLang="en-US" sz="1600" dirty="0" smtClean="0">
                <a:latin typeface="+mn-ea"/>
              </a:rPr>
              <a:t>매 교육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피정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특강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err="1" smtClean="0">
                <a:latin typeface="+mn-ea"/>
              </a:rPr>
              <a:t>세미나시</a:t>
            </a:r>
            <a:r>
              <a:rPr lang="ko-KR" altLang="en-US" sz="1600" dirty="0" smtClean="0">
                <a:latin typeface="+mn-ea"/>
              </a:rPr>
              <a:t> 마다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최소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명 이상의 단원에게 활동 배당</a:t>
            </a:r>
            <a:r>
              <a:rPr lang="ko-KR" altLang="en-US" sz="1600" dirty="0" smtClean="0">
                <a:latin typeface="+mn-ea"/>
              </a:rPr>
              <a:t>을 하여야 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</a:t>
            </a:r>
            <a:r>
              <a:rPr lang="en-US" altLang="ko-KR" sz="1600" dirty="0" smtClean="0">
                <a:latin typeface="+mn-ea"/>
              </a:rPr>
              <a:t>  ◑ </a:t>
            </a:r>
            <a:r>
              <a:rPr lang="ko-KR" altLang="en-US" sz="1600" dirty="0" err="1" smtClean="0">
                <a:latin typeface="+mn-ea"/>
              </a:rPr>
              <a:t>쁘레시디움에</a:t>
            </a:r>
            <a:r>
              <a:rPr lang="ko-KR" altLang="en-US" sz="1600" dirty="0" smtClean="0">
                <a:latin typeface="+mn-ea"/>
              </a:rPr>
              <a:t> 배당된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성월별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기도 활동을 반드시 실시</a:t>
            </a:r>
            <a:r>
              <a:rPr lang="ko-KR" altLang="en-US" sz="1600" dirty="0" smtClean="0">
                <a:latin typeface="+mn-ea"/>
              </a:rPr>
              <a:t>하여야 하며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예비자 모집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       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냉담교우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회두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행동단원 모집 활동의 의무를 배당하고 수행</a:t>
            </a:r>
            <a:r>
              <a:rPr lang="ko-KR" altLang="en-US" sz="1600" dirty="0" smtClean="0">
                <a:latin typeface="+mn-ea"/>
              </a:rPr>
              <a:t>하여야 한다</a:t>
            </a:r>
            <a:r>
              <a:rPr lang="en-US" altLang="ko-KR" sz="1600" dirty="0" smtClean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4785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활동사례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7544" y="1052736"/>
          <a:ext cx="8424935" cy="5533768"/>
        </p:xfrm>
        <a:graphic>
          <a:graphicData uri="http://schemas.openxmlformats.org/drawingml/2006/table">
            <a:tbl>
              <a:tblPr/>
              <a:tblGrid>
                <a:gridCol w="886835"/>
                <a:gridCol w="2069282"/>
                <a:gridCol w="5468818"/>
              </a:tblGrid>
              <a:tr h="148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주요활동내용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복음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선교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외인입교권면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짝교우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가족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직장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동료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대세자 가족 중 입교권면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개종권면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타종교 신자 개종권면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교리중단자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권면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 수강 중단자 권면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통신 교리 중단자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가두선교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전교지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선교책자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보급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가두선교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인도예비자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동반참석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교리수강 안내 및 주선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참례 주선 또는 동반 참례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기도생활지도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통신교리자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통신교리 수강 안내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통신교리 내용 지도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참례 주선 또는 동반 참례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기도생활지도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타인이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인도한 예비신자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동반참석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교리수강 안내 및 주선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참례 주선 또는 동반 참례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기도생활지도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봉사 및 협조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등을 지도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출석점검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간식 제공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예비신자 아이들 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신영세자 가정 방문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 및 전례생활 지도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제 단체 가입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 가정방문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신심단체 가입 권면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군인 및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타지역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학생에게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축일카드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및 주보 보내기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냉담 교우 가정방문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성사 권면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교적정리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참례권면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주보 및 영명 축일카드 보내기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혼인장애자 해소 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혼인장애 해소 권면 또는 주선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성사 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판공성사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부활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견진성사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권면 또는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성사표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전달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전입교우 방문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전입 교우 가정방문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제 단체 가입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첫영성체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가정교리반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권유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가정교리반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인도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유아세례권면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 자녀 유아 세례 권면 또는 주선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활동사례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7545" y="1238877"/>
          <a:ext cx="8424936" cy="5203016"/>
        </p:xfrm>
        <a:graphic>
          <a:graphicData uri="http://schemas.openxmlformats.org/drawingml/2006/table">
            <a:tbl>
              <a:tblPr/>
              <a:tblGrid>
                <a:gridCol w="886835"/>
                <a:gridCol w="2069283"/>
                <a:gridCol w="5468818"/>
              </a:tblGrid>
              <a:tr h="142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주요활동내용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돌봄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교우상가 방문 및 돌봄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수의짓기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입관 등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상가의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기타 일에 봉사 및 방문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연도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장례미사 참례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장지수행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교우환자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 돌봄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병자성사 및 병자 영성체 주선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교우환자 방문위로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사제의 환자 방문 준비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4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이웃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돌봄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외인상가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 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수의짓기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입관 등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상가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기타일에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봉사 및 방문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외인환자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 돌봄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대세 권유 및 주선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외인환자 방문위로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재해지역 봉사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화재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수재 및 각종 사고자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방문위로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소녀가장 및 어려운 이웃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방문위로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교도소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구치소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소년원 등 재소자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방문돌봄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병원방문 및 활동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각종 병원의 입원 환자 방문위로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돌봄 등 노력봉사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복지시설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노력봉사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각종 복지시설 방문봉사 및 돌봄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장애인복지시설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노인복지시설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장애인학교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무료급식소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아동복지시설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독거노인 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3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확장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소년레지오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지도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소년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Pr.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창단을 권면하고 주선함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간부로 파견되어 지도함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행동단원 모집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행동단원 입교 권면 및 입단시킴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협조단원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모집 및 돌봄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협조단원 입교 권면 및 입단시킴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협조단원 돌봄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기도생활지도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행사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및본당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행사 참석 권유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레지오를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위한 활동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Pr.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설립 권면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주회합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결석단원 돌봄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교본연구 및 성서연구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교육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피정 참석 또는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Pr.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주회합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및 평의회 순방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평의회 참석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각종 사무업무 협조 및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상급평의회의 단장간담회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교육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피정 등 참석 또는 권유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활동사례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67544" y="1196752"/>
          <a:ext cx="8424935" cy="4978202"/>
        </p:xfrm>
        <a:graphic>
          <a:graphicData uri="http://schemas.openxmlformats.org/drawingml/2006/table">
            <a:tbl>
              <a:tblPr/>
              <a:tblGrid>
                <a:gridCol w="864096"/>
                <a:gridCol w="2088232"/>
                <a:gridCol w="5472607"/>
              </a:tblGrid>
              <a:tr h="262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주요활동내용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행사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준비 및 협조 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각종 행사 준비 및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참석 및 참석권유 포함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제반 전례 협조와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미사해설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 안내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성가 연습 및 지도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미사해설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성당정리 및 청소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공소 예절 주도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제반 피정 참석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참석권유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봉사 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본당교세조사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호구별 상황조사 협조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짝교우 방문조사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냉담 교우 방문조사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주일학교 돌봄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청소미화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주일학교 학생 지도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주일학교 각종 업무 협조 및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청소 협조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소공동체 활동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소공동체 참석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참석권유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구역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반장 교육 참석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기타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소공동체 체육대회 참석 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참석권유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 및 봉사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생명존중활동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선행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사랑의 헌혈 등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상처 또는 버려진 동물 보호 및 돌봄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사회봉사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자율방범 활동 등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자연보호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세제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덜쓰거나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안쓰기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공공거리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주택가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해변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개천 등에서 자연보호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활동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쓰레기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분리수거에 적극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출판물 보급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카톨릭 출판물 대여점 운영 또는 협조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카톨릭 출판물 보급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군인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타지역 학생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냉담교우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각종 복지시설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교도소 등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차량봉사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교통정리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차량수급이 불편한 교우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 대상 차량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성당내부 및 주변 교통정리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가정성화 활동 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가족단위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가족단위 신심행사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피정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성직자묘소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성지순례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가정기도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활동사례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67544" y="1196752"/>
          <a:ext cx="8424935" cy="1360141"/>
        </p:xfrm>
        <a:graphic>
          <a:graphicData uri="http://schemas.openxmlformats.org/drawingml/2006/table">
            <a:tbl>
              <a:tblPr/>
              <a:tblGrid>
                <a:gridCol w="864096"/>
                <a:gridCol w="1954476"/>
                <a:gridCol w="1643074"/>
                <a:gridCol w="1714512"/>
                <a:gridCol w="2248777"/>
              </a:tblGrid>
              <a:tr h="262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활동내용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활동내용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영성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생활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평일미사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묵주기도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단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십자가의 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성체조배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소성무일도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시복시성청원기도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지향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순교자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굴림체"/>
                        </a:rPr>
                        <a:t>레지오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회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성경봉독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성경쓰기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 및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활동시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관심이 필요한 사항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28" y="1631697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 </a:t>
            </a:r>
            <a:r>
              <a:rPr lang="en-US" altLang="ko-KR" sz="1600" dirty="0" smtClean="0">
                <a:latin typeface="+mn-ea"/>
              </a:rPr>
              <a:t>①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마리애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성심이 깊은 단원 대상</a:t>
            </a:r>
            <a:r>
              <a:rPr lang="ko-KR" altLang="en-US" sz="1600" dirty="0" smtClean="0">
                <a:latin typeface="+mn-ea"/>
              </a:rPr>
              <a:t>으로 모집 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교본에 명시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   </a:t>
            </a:r>
            <a:r>
              <a:rPr lang="ko-KR" altLang="en-US" sz="1600" dirty="0" smtClean="0">
                <a:latin typeface="+mn-ea"/>
              </a:rPr>
              <a:t>② 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입단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err="1" smtClean="0">
                <a:latin typeface="+mn-ea"/>
              </a:rPr>
              <a:t>탈단을</a:t>
            </a:r>
            <a:r>
              <a:rPr lang="ko-KR" altLang="en-US" sz="1600" dirty="0" smtClean="0">
                <a:latin typeface="+mn-ea"/>
              </a:rPr>
              <a:t> 가볍게 생각하는 단원은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쁘레시디움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자체에서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퇴단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조치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   </a:t>
            </a:r>
            <a:r>
              <a:rPr lang="ko-KR" altLang="en-US" sz="1600" dirty="0" smtClean="0">
                <a:latin typeface="+mn-ea"/>
              </a:rPr>
              <a:t>③ 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“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예비신자 인도 및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돌봄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”</a:t>
            </a:r>
            <a:r>
              <a:rPr lang="ko-KR" altLang="en-US" sz="1600" dirty="0" smtClean="0">
                <a:latin typeface="+mn-ea"/>
              </a:rPr>
              <a:t>을 통한 레지오 가입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 </a:t>
            </a:r>
            <a:r>
              <a:rPr lang="en-US" altLang="ko-KR" sz="1600" dirty="0" smtClean="0">
                <a:latin typeface="+mn-ea"/>
              </a:rPr>
              <a:t>④ </a:t>
            </a:r>
            <a:r>
              <a:rPr lang="ko-KR" altLang="en-US" sz="1600" dirty="0" smtClean="0">
                <a:latin typeface="+mn-ea"/>
              </a:rPr>
              <a:t>전입 교우 </a:t>
            </a:r>
            <a:r>
              <a:rPr lang="ko-KR" altLang="en-US" sz="1600" dirty="0">
                <a:latin typeface="+mn-ea"/>
              </a:rPr>
              <a:t>대상 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가입 권유 편지 쓰기 활동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  ⑤ 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“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소공동체 적극 참여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”</a:t>
            </a:r>
            <a:r>
              <a:rPr lang="ko-KR" altLang="en-US" sz="1600" dirty="0" smtClean="0">
                <a:latin typeface="+mn-ea"/>
              </a:rPr>
              <a:t>를 통한 대상자 정보 확보 및 공유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⑥ </a:t>
            </a:r>
            <a:r>
              <a:rPr lang="ko-KR" altLang="en-US" sz="1600" dirty="0" smtClean="0">
                <a:latin typeface="+mn-ea"/>
              </a:rPr>
              <a:t>부득이 한 사정이 있을 경우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협조단원으로 돌봄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 </a:t>
            </a:r>
            <a:r>
              <a:rPr lang="en-US" altLang="ko-KR" sz="1600" dirty="0" smtClean="0">
                <a:latin typeface="+mn-ea"/>
              </a:rPr>
              <a:t>⑦ </a:t>
            </a:r>
            <a:r>
              <a:rPr lang="ko-KR" altLang="en-US" sz="1600" dirty="0" smtClean="0">
                <a:latin typeface="+mn-ea"/>
              </a:rPr>
              <a:t>신입단원일 경우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부단장이 도제 제도 및 교육 참여 활동 배당</a:t>
            </a:r>
            <a:r>
              <a:rPr lang="ko-KR" altLang="en-US" sz="1600" dirty="0" smtClean="0">
                <a:latin typeface="+mn-ea"/>
              </a:rPr>
              <a:t> 실시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   </a:t>
            </a:r>
            <a:r>
              <a:rPr lang="ko-KR" altLang="en-US" sz="1600" b="1" dirty="0">
                <a:latin typeface="+mn-ea"/>
              </a:rPr>
              <a:t>◑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주회합시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“</a:t>
            </a:r>
            <a:r>
              <a:rPr lang="ko-KR" altLang="en-US" sz="1600" b="1" dirty="0" err="1" smtClean="0">
                <a:latin typeface="+mn-ea"/>
              </a:rPr>
              <a:t>레지오</a:t>
            </a:r>
            <a:r>
              <a:rPr lang="ko-KR" altLang="en-US" sz="1600" b="1" dirty="0" smtClean="0">
                <a:latin typeface="+mn-ea"/>
              </a:rPr>
              <a:t> 관리운영지침</a:t>
            </a:r>
            <a:r>
              <a:rPr lang="en-US" altLang="ko-KR" sz="1600" b="1" dirty="0" smtClean="0">
                <a:latin typeface="+mn-ea"/>
              </a:rPr>
              <a:t>”</a:t>
            </a:r>
            <a:r>
              <a:rPr lang="ko-KR" altLang="en-US" sz="1600" b="1" dirty="0" smtClean="0">
                <a:latin typeface="+mn-ea"/>
              </a:rPr>
              <a:t> 및</a:t>
            </a:r>
            <a:r>
              <a:rPr lang="en-US" altLang="ko-KR" sz="1600" b="1" dirty="0" smtClean="0">
                <a:latin typeface="+mn-ea"/>
              </a:rPr>
              <a:t> “</a:t>
            </a:r>
            <a:r>
              <a:rPr lang="ko-KR" altLang="en-US" sz="1600" b="1" dirty="0" smtClean="0">
                <a:latin typeface="+mn-ea"/>
              </a:rPr>
              <a:t>개인적 교본 정독</a:t>
            </a:r>
            <a:r>
              <a:rPr lang="en-US" altLang="ko-KR" sz="1600" b="1" dirty="0" smtClean="0">
                <a:latin typeface="+mn-ea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b="1" dirty="0" smtClean="0">
                <a:latin typeface="+mn-ea"/>
              </a:rPr>
              <a:t>◑ </a:t>
            </a:r>
            <a:r>
              <a:rPr lang="ko-KR" altLang="en-US" sz="1600" b="1" dirty="0" smtClean="0">
                <a:latin typeface="+mn-ea"/>
              </a:rPr>
              <a:t>평의회 주관 </a:t>
            </a:r>
            <a:r>
              <a:rPr lang="en-US" altLang="ko-KR" sz="1600" b="1" dirty="0" smtClean="0">
                <a:latin typeface="+mn-ea"/>
              </a:rPr>
              <a:t>“</a:t>
            </a:r>
            <a:r>
              <a:rPr lang="ko-KR" altLang="en-US" sz="1600" b="1" dirty="0" err="1" smtClean="0">
                <a:latin typeface="+mn-ea"/>
              </a:rPr>
              <a:t>신단원</a:t>
            </a:r>
            <a:r>
              <a:rPr lang="ko-KR" altLang="en-US" sz="1600" b="1" dirty="0" smtClean="0">
                <a:latin typeface="+mn-ea"/>
              </a:rPr>
              <a:t> 교육 및 직책교육</a:t>
            </a:r>
            <a:r>
              <a:rPr lang="en-US" altLang="ko-KR" sz="1600" b="1" dirty="0" smtClean="0">
                <a:latin typeface="+mn-ea"/>
              </a:rPr>
              <a:t>”</a:t>
            </a:r>
            <a:r>
              <a:rPr lang="ko-KR" altLang="en-US" sz="1600" b="1" dirty="0" smtClean="0">
                <a:latin typeface="+mn-ea"/>
              </a:rPr>
              <a:t> 참여 활동 배당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b="1" dirty="0" smtClean="0">
                <a:latin typeface="+mn-ea"/>
              </a:rPr>
              <a:t>◑ </a:t>
            </a:r>
            <a:r>
              <a:rPr lang="ko-KR" altLang="en-US" sz="1600" b="1" dirty="0" err="1" smtClean="0">
                <a:latin typeface="+mn-ea"/>
              </a:rPr>
              <a:t>레지아</a:t>
            </a:r>
            <a:r>
              <a:rPr lang="ko-KR" altLang="en-US" sz="1600" b="1" dirty="0" smtClean="0">
                <a:latin typeface="+mn-ea"/>
              </a:rPr>
              <a:t> 평의회 </a:t>
            </a:r>
            <a:r>
              <a:rPr lang="en-US" altLang="ko-KR" sz="1600" b="1" dirty="0" smtClean="0">
                <a:latin typeface="+mn-ea"/>
              </a:rPr>
              <a:t>“</a:t>
            </a:r>
            <a:r>
              <a:rPr lang="ko-KR" altLang="en-US" sz="1600" b="1" dirty="0" err="1" smtClean="0">
                <a:latin typeface="+mn-ea"/>
              </a:rPr>
              <a:t>레지오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1</a:t>
            </a:r>
            <a:r>
              <a:rPr lang="ko-KR" altLang="en-US" sz="1600" b="1" dirty="0" smtClean="0">
                <a:latin typeface="+mn-ea"/>
              </a:rPr>
              <a:t>단계 기사 교육 및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단원소양교육</a:t>
            </a:r>
            <a:r>
              <a:rPr lang="en-US" altLang="ko-KR" sz="1600" b="1" dirty="0" smtClean="0">
                <a:latin typeface="+mn-ea"/>
              </a:rPr>
              <a:t>” </a:t>
            </a:r>
            <a:r>
              <a:rPr lang="ko-KR" altLang="en-US" sz="1600" b="1" dirty="0" smtClean="0">
                <a:latin typeface="+mn-ea"/>
              </a:rPr>
              <a:t>참여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활동 배당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b="1" dirty="0" smtClean="0">
                <a:latin typeface="+mn-ea"/>
              </a:rPr>
              <a:t>◑ </a:t>
            </a:r>
            <a:r>
              <a:rPr lang="ko-KR" altLang="en-US" sz="1600" b="1" dirty="0" smtClean="0">
                <a:latin typeface="+mn-ea"/>
              </a:rPr>
              <a:t>평의회 주관 </a:t>
            </a:r>
            <a:r>
              <a:rPr lang="en-US" altLang="ko-KR" sz="1600" b="1" dirty="0" smtClean="0">
                <a:latin typeface="+mn-ea"/>
              </a:rPr>
              <a:t>“</a:t>
            </a:r>
            <a:r>
              <a:rPr lang="ko-KR" altLang="en-US" sz="1600" b="1" dirty="0" smtClean="0">
                <a:latin typeface="+mn-ea"/>
              </a:rPr>
              <a:t>침묵피정</a:t>
            </a:r>
            <a:r>
              <a:rPr lang="en-US" altLang="ko-KR" sz="1600" b="1" dirty="0" smtClean="0">
                <a:latin typeface="+mn-ea"/>
              </a:rPr>
              <a:t> , </a:t>
            </a:r>
            <a:r>
              <a:rPr lang="ko-KR" altLang="en-US" sz="1600" b="1" dirty="0" smtClean="0">
                <a:latin typeface="+mn-ea"/>
              </a:rPr>
              <a:t>특강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세미나</a:t>
            </a:r>
            <a:r>
              <a:rPr lang="en-US" altLang="ko-KR" sz="1600" b="1" dirty="0" smtClean="0">
                <a:latin typeface="+mn-ea"/>
              </a:rPr>
              <a:t>)” </a:t>
            </a:r>
            <a:r>
              <a:rPr lang="ko-KR" altLang="en-US" sz="1600" b="1" dirty="0" smtClean="0">
                <a:latin typeface="+mn-ea"/>
              </a:rPr>
              <a:t>참여 활동 배당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 ⑧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순번제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활용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”</a:t>
            </a:r>
            <a:r>
              <a:rPr lang="ko-KR" altLang="en-US" sz="1600" dirty="0" smtClean="0">
                <a:latin typeface="+mn-ea"/>
              </a:rPr>
              <a:t>한 전 단원의 자발적인 간부 수행 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  ⑨ 동료 </a:t>
            </a:r>
            <a:r>
              <a:rPr lang="ko-KR" altLang="en-US" sz="1600" dirty="0">
                <a:latin typeface="+mn-ea"/>
              </a:rPr>
              <a:t>단원들 상호간에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“배려와 다름”을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인정</a:t>
            </a:r>
            <a:endParaRPr lang="en-US" altLang="ko-KR" sz="1600" u="sng" dirty="0" smtClean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635" y="1052736"/>
            <a:ext cx="4089581" cy="40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HY견명조" pitchFamily="18" charset="-127"/>
                <a:ea typeface="HY견명조" pitchFamily="18" charset="-127"/>
              </a:rPr>
              <a:t>기적이란 </a:t>
            </a:r>
            <a:r>
              <a:rPr lang="en-US" altLang="ko-KR" sz="1600" b="1" dirty="0" smtClean="0">
                <a:latin typeface="HY견명조" pitchFamily="18" charset="-127"/>
                <a:ea typeface="HY견명조" pitchFamily="18" charset="-127"/>
              </a:rPr>
              <a:t>“</a:t>
            </a:r>
            <a:r>
              <a:rPr lang="ko-KR" altLang="en-US" sz="1600" b="1" dirty="0" smtClean="0">
                <a:latin typeface="HY견명조" pitchFamily="18" charset="-127"/>
                <a:ea typeface="HY견명조" pitchFamily="18" charset="-127"/>
              </a:rPr>
              <a:t>사랑이 담긴 하느님의 일이다</a:t>
            </a:r>
            <a:r>
              <a:rPr lang="en-US" altLang="ko-KR" sz="1600" b="1" dirty="0" smtClean="0">
                <a:latin typeface="HY견명조" pitchFamily="18" charset="-127"/>
                <a:ea typeface="HY견명조" pitchFamily="18" charset="-127"/>
              </a:rPr>
              <a:t>”</a:t>
            </a:r>
            <a:endParaRPr lang="ko-KR" altLang="en-US" sz="1600" b="1" dirty="0"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시작기도와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성모송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427984" y="867017"/>
            <a:ext cx="3960440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+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성부와 성자와 성령의 이름으로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 아멘</a:t>
            </a: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오소서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성령님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마음을 성령으로 가득 채우시어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 저희 안에 사랑의 불이 타오르게 하소서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주님의 성령을 보내소서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저희가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새로워지리이다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또한 온 누리가 새롭게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되리이다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기도합시다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하느님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성령의 빛으로 저희 마음을 이끄시어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바르게 생각하고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언제나 성령의 위로를 받아 누리게 하소서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우리 주 그리스도를 통하여 비나이다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◎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제 입술을 열어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제 입이 주님을 찬미할 것입니다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하느님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저를 도와주소서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 어서 오시어 저를 도와 주소서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영광이 성부와 성자와 성령께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처음과 같이 이제와 영원히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1000" contrast="29000"/>
          </a:blip>
          <a:srcRect/>
          <a:stretch>
            <a:fillRect/>
          </a:stretch>
        </p:blipFill>
        <p:spPr bwMode="auto">
          <a:xfrm>
            <a:off x="1043608" y="1268760"/>
            <a:ext cx="2148458" cy="2294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직사각형 8"/>
          <p:cNvSpPr/>
          <p:nvPr/>
        </p:nvSpPr>
        <p:spPr>
          <a:xfrm>
            <a:off x="611560" y="4077072"/>
            <a:ext cx="3816424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+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성부와 성자와 성령의 이름으로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 아멘</a:t>
            </a: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은총이 가득하신 마리아님 기뻐하소서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주님께서 함께 계시니 여인 중에 복되시며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태중에 아들 예수님 또한 복되시나이다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천주의 성모 마리아님 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이제와 저희 죽을 때에 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죄인을 위하여 빌어주소서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 및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활동시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관심이 필요한 사항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5536" y="1642730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ko-KR" sz="1600" dirty="0" smtClean="0">
                <a:latin typeface="+mn-ea"/>
              </a:rPr>
              <a:t>① </a:t>
            </a:r>
            <a:r>
              <a:rPr lang="ko-KR" altLang="en-US" sz="1600" dirty="0" smtClean="0">
                <a:latin typeface="+mn-ea"/>
              </a:rPr>
              <a:t>비밀 헌금의 액수는 고정되어 있지 않습니다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형편과 양심에 따라 하시면 됩니다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r>
              <a:rPr lang="en-US" altLang="ko-KR" sz="1600" dirty="0" smtClean="0">
                <a:latin typeface="+mn-ea"/>
              </a:rPr>
              <a:t>    </a:t>
            </a:r>
            <a:r>
              <a:rPr lang="ko-KR" altLang="en-US" sz="1600" dirty="0" smtClean="0">
                <a:latin typeface="+mn-ea"/>
              </a:rPr>
              <a:t>비밀헌금은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의연금과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꼬미시움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운영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비품구입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교육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피정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평의회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간담회 간식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 marL="273050" indent="-273050"/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에 한정하여 사용되며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매 년 본당 사목회의 회계 감사</a:t>
            </a:r>
            <a:r>
              <a:rPr lang="ko-KR" altLang="en-US" sz="1600" dirty="0" smtClean="0">
                <a:latin typeface="+mn-ea"/>
              </a:rPr>
              <a:t>를 받고 있습니다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r>
              <a:rPr lang="en-US" altLang="ko-KR" sz="600" dirty="0" smtClean="0">
                <a:latin typeface="+mn-ea"/>
              </a:rPr>
              <a:t> </a:t>
            </a:r>
          </a:p>
          <a:p>
            <a:pPr marL="273050" indent="-273050"/>
            <a:r>
              <a:rPr lang="ko-KR" altLang="en-US" sz="1600" dirty="0" smtClean="0">
                <a:latin typeface="+mn-ea"/>
              </a:rPr>
              <a:t>② </a:t>
            </a:r>
            <a:r>
              <a:rPr lang="ko-KR" altLang="en-US" sz="1600" dirty="0" err="1" smtClean="0">
                <a:latin typeface="+mn-ea"/>
              </a:rPr>
              <a:t>묵주기도시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“</a:t>
            </a:r>
            <a:r>
              <a:rPr lang="ko-KR" altLang="en-US" sz="1600" dirty="0" err="1" smtClean="0">
                <a:latin typeface="+mn-ea"/>
              </a:rPr>
              <a:t>구원송</a:t>
            </a:r>
            <a:r>
              <a:rPr lang="en-US" altLang="ko-KR" sz="1600" dirty="0" smtClean="0">
                <a:latin typeface="+mn-ea"/>
              </a:rPr>
              <a:t>” </a:t>
            </a:r>
            <a:r>
              <a:rPr lang="ko-KR" altLang="en-US" sz="1600" dirty="0" smtClean="0">
                <a:latin typeface="+mn-ea"/>
              </a:rPr>
              <a:t>을 바치는 경우는 레지아의 지침에 따라 </a:t>
            </a:r>
            <a:r>
              <a:rPr lang="ko-KR" altLang="en-US" sz="1600" dirty="0" err="1" smtClean="0">
                <a:latin typeface="+mn-ea"/>
              </a:rPr>
              <a:t>주회합</a:t>
            </a:r>
            <a:r>
              <a:rPr lang="ko-KR" altLang="en-US" sz="1600" dirty="0" smtClean="0">
                <a:latin typeface="+mn-ea"/>
              </a:rPr>
              <a:t> 및 평의회시에는 </a:t>
            </a:r>
            <a:r>
              <a:rPr lang="ko-KR" altLang="en-US" sz="1600" dirty="0" err="1" smtClean="0">
                <a:latin typeface="+mn-ea"/>
              </a:rPr>
              <a:t>마침기도</a:t>
            </a:r>
            <a:r>
              <a:rPr lang="ko-KR" altLang="en-US" sz="1600" dirty="0" smtClean="0">
                <a:latin typeface="+mn-ea"/>
              </a:rPr>
              <a:t> 마지막 부분의 기도 </a:t>
            </a:r>
            <a:r>
              <a:rPr lang="en-US" altLang="ko-KR" sz="1600" dirty="0" smtClean="0">
                <a:latin typeface="+mn-ea"/>
              </a:rPr>
              <a:t>“</a:t>
            </a:r>
            <a:r>
              <a:rPr lang="ko-KR" altLang="en-US" sz="1600" dirty="0" smtClean="0">
                <a:latin typeface="+mn-ea"/>
              </a:rPr>
              <a:t>세상을 떠난</a:t>
            </a:r>
            <a:r>
              <a:rPr lang="en-US" altLang="ko-KR" sz="1600" dirty="0" smtClean="0">
                <a:latin typeface="+mn-ea"/>
              </a:rPr>
              <a:t>…” </a:t>
            </a:r>
            <a:r>
              <a:rPr lang="ko-KR" altLang="en-US" sz="1600" dirty="0" smtClean="0">
                <a:latin typeface="+mn-ea"/>
              </a:rPr>
              <a:t>에 포함되므로 하지 않습니다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다만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마침기도를 바치지 않을 경우나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개인적으로 묵주기도를 바칠 경우에는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구원송을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바치는 것이 바람직</a:t>
            </a:r>
            <a:r>
              <a:rPr lang="ko-KR" altLang="en-US" sz="1600" dirty="0" smtClean="0">
                <a:latin typeface="+mn-ea"/>
              </a:rPr>
              <a:t>합니다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endParaRPr lang="en-US" altLang="ko-KR" sz="600" dirty="0" smtClean="0">
              <a:latin typeface="+mn-ea"/>
            </a:endParaRPr>
          </a:p>
          <a:p>
            <a:pPr marL="273050" indent="-273050"/>
            <a:r>
              <a:rPr lang="ko-KR" altLang="en-US" sz="1600" dirty="0" smtClean="0">
                <a:latin typeface="+mn-ea"/>
              </a:rPr>
              <a:t>③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본당 홈페이지 자유게시판에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레지오의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모든 양식을 게재</a:t>
            </a:r>
            <a:r>
              <a:rPr lang="ko-KR" altLang="en-US" sz="1600" dirty="0" smtClean="0">
                <a:latin typeface="+mn-ea"/>
              </a:rPr>
              <a:t>하였습니다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가급적 많은 활용을 부탁합니다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향 후 수작업은 자제하여 주시기 바랍니다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r>
              <a:rPr lang="ko-KR" altLang="en-US" sz="600" dirty="0" smtClean="0">
                <a:latin typeface="+mn-ea"/>
              </a:rPr>
              <a:t> </a:t>
            </a:r>
            <a:endParaRPr lang="en-US" altLang="ko-KR" sz="600" dirty="0" smtClean="0">
              <a:latin typeface="+mn-ea"/>
            </a:endParaRPr>
          </a:p>
          <a:p>
            <a:pPr marL="273050" indent="-273050"/>
            <a:r>
              <a:rPr lang="en-US" altLang="ko-KR" sz="1600" dirty="0" smtClean="0">
                <a:latin typeface="+mn-ea"/>
              </a:rPr>
              <a:t>④ </a:t>
            </a:r>
            <a:r>
              <a:rPr lang="ko-KR" altLang="en-US" sz="1600" dirty="0" smtClean="0">
                <a:latin typeface="+mn-ea"/>
              </a:rPr>
              <a:t>주일미사 후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차봉사는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꾸리아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부단장께서 관심을 가지고 잘 챙겨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주시기 바랍니다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endParaRPr lang="en-US" altLang="ko-KR" sz="600" b="1" dirty="0" smtClean="0">
              <a:latin typeface="+mn-ea"/>
            </a:endParaRPr>
          </a:p>
          <a:p>
            <a:pPr marL="273050" indent="-273050"/>
            <a:r>
              <a:rPr lang="ko-KR" altLang="en-US" sz="1600" dirty="0" smtClean="0">
                <a:latin typeface="+mn-ea"/>
              </a:rPr>
              <a:t>⑤ 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단원은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소공동체 활동에 적극적으로 참여를 하시기 바라며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활동 배당으로 지시</a:t>
            </a:r>
            <a:r>
              <a:rPr lang="ko-KR" altLang="en-US" sz="1600" dirty="0" smtClean="0">
                <a:latin typeface="+mn-ea"/>
              </a:rPr>
              <a:t> 하시기 바랍니다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endParaRPr lang="en-US" altLang="ko-KR" sz="600" dirty="0" smtClean="0">
              <a:latin typeface="+mn-ea"/>
            </a:endParaRPr>
          </a:p>
          <a:p>
            <a:pPr marL="273050" indent="-273050"/>
            <a:r>
              <a:rPr lang="en-US" altLang="ko-KR" sz="1600" dirty="0" smtClean="0">
                <a:latin typeface="+mn-ea"/>
              </a:rPr>
              <a:t>⑥ </a:t>
            </a:r>
            <a:r>
              <a:rPr lang="ko-KR" altLang="en-US" sz="1600" dirty="0" err="1" smtClean="0">
                <a:latin typeface="+mn-ea"/>
              </a:rPr>
              <a:t>쁘레시디움에서는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교육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피정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등 참여 인원을 평의회 지시사항에 따라 단원을 선정하시고 활동 배당</a:t>
            </a:r>
            <a:r>
              <a:rPr lang="ko-KR" altLang="en-US" sz="1600" dirty="0" smtClean="0">
                <a:latin typeface="+mn-ea"/>
              </a:rPr>
              <a:t>하시기 바랍니다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endParaRPr lang="en-US" altLang="ko-KR" sz="600" b="1" dirty="0" smtClean="0">
              <a:latin typeface="+mn-ea"/>
            </a:endParaRPr>
          </a:p>
          <a:p>
            <a:pPr marL="273050" indent="-273050"/>
            <a:r>
              <a:rPr lang="en-US" altLang="ko-KR" sz="1600" dirty="0" smtClean="0">
                <a:latin typeface="+mn-ea"/>
              </a:rPr>
              <a:t>⑦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차봉사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초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.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꽃병 정리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한마음의집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봉사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회합실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변경 등은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게시판을 활용</a:t>
            </a:r>
            <a:r>
              <a:rPr lang="ko-KR" altLang="en-US" sz="1600" dirty="0" smtClean="0">
                <a:latin typeface="+mn-ea"/>
              </a:rPr>
              <a:t>하여 주시기 바랍니다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endParaRPr lang="en-US" altLang="ko-KR" sz="600" dirty="0" smtClean="0">
              <a:latin typeface="+mn-ea"/>
            </a:endParaRPr>
          </a:p>
          <a:p>
            <a:pPr marL="273050" indent="-273050"/>
            <a:r>
              <a:rPr lang="ko-KR" altLang="en-US" sz="1600" dirty="0" smtClean="0">
                <a:latin typeface="+mn-ea"/>
              </a:rPr>
              <a:t>⑧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단원 모집 신청서는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게시판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사무실 앞 사물함 위에 항상 비치</a:t>
            </a:r>
            <a:r>
              <a:rPr lang="ko-KR" altLang="en-US" sz="1600" dirty="0" smtClean="0">
                <a:latin typeface="+mn-ea"/>
              </a:rPr>
              <a:t>하오니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관심을 가지시기 바랍니다</a:t>
            </a:r>
            <a:r>
              <a:rPr lang="en-US" altLang="ko-KR" sz="1600" dirty="0" smtClean="0">
                <a:latin typeface="+mn-ea"/>
              </a:rPr>
              <a:t>.      </a:t>
            </a:r>
            <a:endParaRPr lang="en-US" altLang="ko-KR" sz="1600" u="sng" dirty="0" smtClean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635" y="1052736"/>
            <a:ext cx="4089581" cy="40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HY견명조" pitchFamily="18" charset="-127"/>
                <a:ea typeface="HY견명조" pitchFamily="18" charset="-127"/>
              </a:rPr>
              <a:t>기적이란 </a:t>
            </a:r>
            <a:r>
              <a:rPr lang="en-US" altLang="ko-KR" sz="1600" b="1" dirty="0" smtClean="0">
                <a:latin typeface="HY견명조" pitchFamily="18" charset="-127"/>
                <a:ea typeface="HY견명조" pitchFamily="18" charset="-127"/>
              </a:rPr>
              <a:t>“</a:t>
            </a:r>
            <a:r>
              <a:rPr lang="ko-KR" altLang="en-US" sz="1600" b="1" dirty="0" smtClean="0">
                <a:latin typeface="HY견명조" pitchFamily="18" charset="-127"/>
                <a:ea typeface="HY견명조" pitchFamily="18" charset="-127"/>
              </a:rPr>
              <a:t>사랑이 담긴 하느님의 일이다</a:t>
            </a:r>
            <a:r>
              <a:rPr lang="en-US" altLang="ko-KR" sz="1600" b="1" dirty="0" smtClean="0">
                <a:latin typeface="HY견명조" pitchFamily="18" charset="-127"/>
                <a:ea typeface="HY견명조" pitchFamily="18" charset="-127"/>
              </a:rPr>
              <a:t>”</a:t>
            </a:r>
            <a:endParaRPr lang="ko-KR" altLang="en-US" sz="1600" b="1" dirty="0"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 및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활동시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관심이 필요한 사항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1565499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ko-KR" sz="1600" dirty="0" smtClean="0">
                <a:latin typeface="+mn-ea"/>
              </a:rPr>
              <a:t>⑨ </a:t>
            </a:r>
            <a:r>
              <a:rPr lang="ko-KR" altLang="en-US" sz="1600" dirty="0" err="1" smtClean="0">
                <a:latin typeface="+mn-ea"/>
              </a:rPr>
              <a:t>꼬미시움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작은 사물함에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“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평의회 및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Pr.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월례보고서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Pr.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사업보고서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단원 활동보고양식을 비치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하였으니 활용하시기 바랍니다</a:t>
            </a:r>
            <a:r>
              <a:rPr lang="en-US" altLang="ko-KR" sz="1600" dirty="0" smtClean="0">
                <a:latin typeface="+mn-ea"/>
              </a:rPr>
              <a:t>. </a:t>
            </a:r>
          </a:p>
          <a:p>
            <a:pPr marL="273050" indent="-273050"/>
            <a:endParaRPr lang="en-US" altLang="ko-KR" sz="600" dirty="0" smtClean="0">
              <a:latin typeface="+mn-ea"/>
            </a:endParaRPr>
          </a:p>
          <a:p>
            <a:pPr marL="273050" indent="-273050"/>
            <a:r>
              <a:rPr lang="en-US" altLang="ko-KR" sz="1600" dirty="0" smtClean="0">
                <a:latin typeface="+mn-ea"/>
              </a:rPr>
              <a:t>⑩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미사 또는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주회합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참여시 일찍 참여하시면 묵주기도 이외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성월별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활동 배당된 기도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를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바치시길 권장</a:t>
            </a:r>
            <a:r>
              <a:rPr lang="ko-KR" altLang="en-US" sz="1600" dirty="0" smtClean="0">
                <a:latin typeface="+mn-ea"/>
              </a:rPr>
              <a:t>합니다</a:t>
            </a:r>
            <a:r>
              <a:rPr lang="en-US" altLang="ko-KR" sz="1600" dirty="0" smtClean="0">
                <a:latin typeface="+mn-ea"/>
              </a:rPr>
              <a:t>.</a:t>
            </a:r>
            <a:endParaRPr lang="en-US" altLang="ko-KR" sz="200" dirty="0" smtClean="0">
              <a:latin typeface="+mn-ea"/>
            </a:endParaRPr>
          </a:p>
          <a:p>
            <a:pPr marL="273050" indent="-273050"/>
            <a:r>
              <a:rPr lang="en-US" altLang="ko-KR" sz="1600" dirty="0" smtClean="0">
                <a:latin typeface="+mn-ea"/>
              </a:rPr>
              <a:t>   (</a:t>
            </a:r>
            <a:r>
              <a:rPr lang="ko-KR" altLang="en-US" sz="1600" dirty="0" err="1" smtClean="0">
                <a:latin typeface="+mn-ea"/>
              </a:rPr>
              <a:t>시복시성기도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시복청원기도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마산교구 복자 </a:t>
            </a:r>
            <a:r>
              <a:rPr lang="en-US" altLang="ko-KR" sz="1600" dirty="0" smtClean="0">
                <a:latin typeface="+mn-ea"/>
              </a:rPr>
              <a:t>5</a:t>
            </a:r>
            <a:r>
              <a:rPr lang="ko-KR" altLang="en-US" sz="1600" dirty="0" smtClean="0">
                <a:latin typeface="+mn-ea"/>
              </a:rPr>
              <a:t>위 시성기도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아치에스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봉헌문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성모성심께 바치는 기도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가정기도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예수성심께 바치는 기도 등</a:t>
            </a:r>
            <a:r>
              <a:rPr lang="en-US" altLang="ko-KR" sz="1600" dirty="0" smtClean="0">
                <a:latin typeface="+mn-ea"/>
              </a:rPr>
              <a:t>) </a:t>
            </a:r>
          </a:p>
          <a:p>
            <a:pPr marL="273050" indent="-273050"/>
            <a:endParaRPr lang="en-US" altLang="ko-KR" sz="600" b="1" dirty="0" smtClean="0">
              <a:latin typeface="+mn-ea"/>
            </a:endParaRPr>
          </a:p>
          <a:p>
            <a:pPr marL="273050" indent="-273050"/>
            <a:r>
              <a:rPr lang="en-US" altLang="ko-KR" sz="1600" dirty="0" smtClean="0">
                <a:latin typeface="+mn-ea"/>
              </a:rPr>
              <a:t>⑪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교육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피정에 적극 참여하는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단원</a:t>
            </a:r>
            <a:r>
              <a:rPr lang="ko-KR" altLang="en-US" sz="1600" dirty="0" smtClean="0">
                <a:latin typeface="+mn-ea"/>
              </a:rPr>
              <a:t>이 됩시다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273050" indent="-273050"/>
            <a:r>
              <a:rPr lang="en-US" altLang="ko-KR" sz="1600" dirty="0" smtClean="0">
                <a:latin typeface="맑은 고딕"/>
                <a:ea typeface="맑은 고딕"/>
              </a:rPr>
              <a:t>    ● </a:t>
            </a:r>
            <a:r>
              <a:rPr lang="ko-KR" altLang="en-US" sz="1600" dirty="0" err="1" smtClean="0">
                <a:latin typeface="맑은 고딕"/>
                <a:ea typeface="맑은 고딕"/>
              </a:rPr>
              <a:t>레지오</a:t>
            </a:r>
            <a:r>
              <a:rPr lang="ko-KR" altLang="en-US" sz="1600" dirty="0" smtClean="0">
                <a:latin typeface="맑은 고딕"/>
                <a:ea typeface="맑은 고딕"/>
              </a:rPr>
              <a:t> 직책교육 </a:t>
            </a:r>
            <a:r>
              <a:rPr lang="en-US" altLang="ko-KR" sz="1600" dirty="0" smtClean="0">
                <a:latin typeface="맑은 고딕"/>
                <a:ea typeface="맑은 고딕"/>
              </a:rPr>
              <a:t>: </a:t>
            </a:r>
            <a:r>
              <a:rPr lang="ko-KR" altLang="en-US" sz="1600" dirty="0" smtClean="0">
                <a:latin typeface="맑은 고딕"/>
                <a:ea typeface="맑은 고딕"/>
              </a:rPr>
              <a:t>년 </a:t>
            </a:r>
            <a:r>
              <a:rPr lang="en-US" altLang="ko-KR" sz="1600" dirty="0" smtClean="0">
                <a:latin typeface="맑은 고딕"/>
                <a:ea typeface="맑은 고딕"/>
              </a:rPr>
              <a:t>7</a:t>
            </a:r>
            <a:r>
              <a:rPr lang="ko-KR" altLang="en-US" sz="1600" dirty="0" smtClean="0">
                <a:latin typeface="맑은 고딕"/>
                <a:ea typeface="맑은 고딕"/>
              </a:rPr>
              <a:t>회 </a:t>
            </a:r>
            <a:r>
              <a:rPr lang="en-US" altLang="ko-KR" sz="1600" dirty="0" smtClean="0">
                <a:latin typeface="맑은 고딕"/>
                <a:ea typeface="맑은 고딕"/>
              </a:rPr>
              <a:t>(3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,</a:t>
            </a:r>
            <a:r>
              <a:rPr lang="ko-KR" altLang="en-US" sz="1600" dirty="0" smtClean="0"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latin typeface="맑은 고딕"/>
                <a:ea typeface="맑은 고딕"/>
              </a:rPr>
              <a:t>4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,</a:t>
            </a:r>
            <a:r>
              <a:rPr lang="ko-KR" altLang="en-US" sz="1600" dirty="0" smtClean="0"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latin typeface="맑은 고딕"/>
                <a:ea typeface="맑은 고딕"/>
              </a:rPr>
              <a:t>5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,</a:t>
            </a:r>
            <a:r>
              <a:rPr lang="ko-KR" altLang="en-US" sz="1600" dirty="0" smtClean="0"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latin typeface="맑은 고딕"/>
                <a:ea typeface="맑은 고딕"/>
              </a:rPr>
              <a:t>6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,</a:t>
            </a:r>
            <a:r>
              <a:rPr lang="ko-KR" altLang="en-US" sz="1600" dirty="0" smtClean="0"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latin typeface="맑은 고딕"/>
                <a:ea typeface="맑은 고딕"/>
              </a:rPr>
              <a:t>7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,</a:t>
            </a:r>
            <a:r>
              <a:rPr lang="ko-KR" altLang="en-US" sz="1600" dirty="0" smtClean="0"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latin typeface="맑은 고딕"/>
                <a:ea typeface="맑은 고딕"/>
              </a:rPr>
              <a:t>9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,</a:t>
            </a:r>
            <a:r>
              <a:rPr lang="ko-KR" altLang="en-US" sz="1600" dirty="0" smtClean="0"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latin typeface="맑은 고딕"/>
                <a:ea typeface="맑은 고딕"/>
              </a:rPr>
              <a:t>10</a:t>
            </a:r>
            <a:r>
              <a:rPr lang="ko-KR" altLang="en-US" sz="1600" dirty="0" smtClean="0">
                <a:latin typeface="맑은 고딕"/>
                <a:ea typeface="맑은 고딕"/>
              </a:rPr>
              <a:t>월</a:t>
            </a:r>
            <a:r>
              <a:rPr lang="en-US" altLang="ko-KR" sz="1600" dirty="0" smtClean="0">
                <a:latin typeface="맑은 고딕"/>
                <a:ea typeface="맑은 고딕"/>
              </a:rPr>
              <a:t>), Pr. </a:t>
            </a:r>
            <a:r>
              <a:rPr lang="ko-KR" altLang="en-US" sz="1600" dirty="0" smtClean="0">
                <a:latin typeface="맑은 고딕"/>
                <a:ea typeface="맑은 고딕"/>
              </a:rPr>
              <a:t>별 </a:t>
            </a:r>
            <a:r>
              <a:rPr lang="en-US" altLang="ko-KR" sz="1600" dirty="0" smtClean="0">
                <a:latin typeface="맑은 고딕"/>
                <a:ea typeface="맑은 고딕"/>
              </a:rPr>
              <a:t>1</a:t>
            </a:r>
            <a:r>
              <a:rPr lang="ko-KR" altLang="en-US" sz="1600" dirty="0" smtClean="0">
                <a:latin typeface="맑은 고딕"/>
                <a:ea typeface="맑은 고딕"/>
              </a:rPr>
              <a:t>명씩 </a:t>
            </a:r>
            <a:endParaRPr lang="en-US" altLang="ko-KR" sz="1600" dirty="0" smtClean="0">
              <a:latin typeface="+mn-ea"/>
            </a:endParaRPr>
          </a:p>
          <a:p>
            <a:pPr marL="273050" indent="-273050"/>
            <a:r>
              <a:rPr lang="en-US" altLang="ko-KR" sz="1600" dirty="0" smtClean="0">
                <a:latin typeface="+mn-ea"/>
              </a:rPr>
              <a:t>    </a:t>
            </a:r>
            <a:r>
              <a:rPr lang="en-US" altLang="ko-KR" sz="1600" dirty="0" smtClean="0"/>
              <a:t>●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 의무 교육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회 </a:t>
            </a:r>
            <a:r>
              <a:rPr lang="en-US" altLang="ko-KR" sz="1600" dirty="0" smtClean="0"/>
              <a:t>(6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, 10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묵주기도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성모신심 등</a:t>
            </a:r>
            <a:endParaRPr lang="en-US" altLang="ko-KR" sz="600" dirty="0" smtClean="0"/>
          </a:p>
          <a:p>
            <a:pPr marL="273050" indent="-273050"/>
            <a:r>
              <a:rPr lang="en-US" altLang="ko-KR" sz="1600" dirty="0" smtClean="0"/>
              <a:t>    ● </a:t>
            </a:r>
            <a:r>
              <a:rPr lang="ko-KR" altLang="en-US" sz="1600" dirty="0" smtClean="0"/>
              <a:t>순회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단계 기사교육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회 </a:t>
            </a:r>
            <a:r>
              <a:rPr lang="en-US" altLang="ko-KR" sz="1600" dirty="0" smtClean="0"/>
              <a:t>(6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선교 활동 교육</a:t>
            </a:r>
            <a:endParaRPr lang="en-US" altLang="ko-KR" sz="1600" dirty="0" smtClean="0"/>
          </a:p>
          <a:p>
            <a:pPr marL="273050" indent="-273050"/>
            <a:r>
              <a:rPr lang="en-US" altLang="ko-KR" sz="1600" dirty="0" smtClean="0"/>
              <a:t>    ● </a:t>
            </a:r>
            <a:r>
              <a:rPr lang="ko-KR" altLang="en-US" sz="1600" dirty="0" smtClean="0"/>
              <a:t>단원 소양교육</a:t>
            </a:r>
            <a:r>
              <a:rPr lang="en-US" altLang="ko-KR" sz="1600" dirty="0" smtClean="0"/>
              <a:t>, 2</a:t>
            </a:r>
            <a:r>
              <a:rPr lang="ko-KR" altLang="en-US" sz="1600" dirty="0" smtClean="0"/>
              <a:t>단계 기사교육</a:t>
            </a:r>
            <a:r>
              <a:rPr lang="en-US" altLang="ko-KR" sz="1600" dirty="0" smtClean="0"/>
              <a:t>,  </a:t>
            </a:r>
            <a:r>
              <a:rPr lang="ko-KR" altLang="en-US" sz="1600" dirty="0" err="1" smtClean="0"/>
              <a:t>신단원</a:t>
            </a:r>
            <a:r>
              <a:rPr lang="ko-KR" altLang="en-US" sz="1600" dirty="0" smtClean="0"/>
              <a:t> 교육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평의회 간부 교육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노년단원 교육</a:t>
            </a:r>
            <a:endParaRPr lang="en-US" altLang="ko-KR" sz="1600" dirty="0" smtClean="0"/>
          </a:p>
          <a:p>
            <a:pPr marL="273050" indent="-273050"/>
            <a:endParaRPr lang="en-US" altLang="ko-KR" sz="600" dirty="0" smtClean="0">
              <a:latin typeface="+mn-ea"/>
            </a:endParaRPr>
          </a:p>
          <a:p>
            <a:pPr marL="273050" indent="-273050"/>
            <a:r>
              <a:rPr lang="en-US" altLang="ko-KR" sz="1600" dirty="0" smtClean="0">
                <a:latin typeface="+mn-ea"/>
              </a:rPr>
              <a:t>⑫ </a:t>
            </a:r>
            <a:r>
              <a:rPr lang="ko-KR" altLang="en-US" sz="1600" dirty="0" smtClean="0">
                <a:latin typeface="+mn-ea"/>
              </a:rPr>
              <a:t>예비단원이 선서를 받을 경우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평의회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간부가 참관하여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백실리나를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선물하도록 검토</a:t>
            </a:r>
            <a:endParaRPr lang="en-US" altLang="ko-KR" sz="1600" b="1" dirty="0" smtClean="0">
              <a:latin typeface="+mn-ea"/>
            </a:endParaRPr>
          </a:p>
          <a:p>
            <a:pPr marL="273050" indent="-273050"/>
            <a:endParaRPr lang="en-US" altLang="ko-KR" sz="600" dirty="0" smtClean="0">
              <a:latin typeface="+mn-ea"/>
            </a:endParaRPr>
          </a:p>
          <a:p>
            <a:pPr marL="273050" indent="-273050"/>
            <a:r>
              <a:rPr lang="ko-KR" altLang="en-US" sz="1600" dirty="0" smtClean="0">
                <a:latin typeface="+mn-ea"/>
              </a:rPr>
              <a:t>⑬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선교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단원모집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교육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피정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행사 참여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묵주기도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성월별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기도활동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교본 경시대회 </a:t>
            </a:r>
            <a:r>
              <a:rPr lang="ko-KR" altLang="en-US" sz="1600" b="1" dirty="0" smtClean="0">
                <a:latin typeface="+mn-ea"/>
              </a:rPr>
              <a:t>등에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우수한 개인 및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쁘레시디움에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대해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아치에스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행사시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시상을 검토</a:t>
            </a:r>
            <a:r>
              <a:rPr lang="en-US" altLang="ko-KR" sz="1600" b="1" dirty="0" smtClean="0">
                <a:latin typeface="+mn-ea"/>
              </a:rPr>
              <a:t>.</a:t>
            </a:r>
            <a:r>
              <a:rPr lang="en-US" altLang="ko-KR" sz="1600" dirty="0" smtClean="0">
                <a:latin typeface="+mn-ea"/>
              </a:rPr>
              <a:t> </a:t>
            </a:r>
          </a:p>
          <a:p>
            <a:pPr marL="273050" indent="-273050"/>
            <a:r>
              <a:rPr lang="en-US" altLang="ko-KR" sz="1600" dirty="0" smtClean="0">
                <a:latin typeface="+mn-ea"/>
              </a:rPr>
              <a:t>    (</a:t>
            </a:r>
            <a:r>
              <a:rPr lang="ko-KR" altLang="en-US" sz="1600" dirty="0" err="1" smtClean="0">
                <a:latin typeface="+mn-ea"/>
              </a:rPr>
              <a:t>전단원</a:t>
            </a:r>
            <a:r>
              <a:rPr lang="ko-KR" altLang="en-US" sz="1600" dirty="0" smtClean="0">
                <a:latin typeface="+mn-ea"/>
              </a:rPr>
              <a:t> 은색 </a:t>
            </a:r>
            <a:r>
              <a:rPr lang="ko-KR" altLang="en-US" sz="1600" dirty="0" err="1" smtClean="0">
                <a:latin typeface="+mn-ea"/>
              </a:rPr>
              <a:t>백실리나</a:t>
            </a:r>
            <a:r>
              <a:rPr lang="ko-KR" altLang="en-US" sz="1600" dirty="0" smtClean="0">
                <a:latin typeface="+mn-ea"/>
              </a:rPr>
              <a:t> 증정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게시판에 올해의 자랑스런 </a:t>
            </a:r>
            <a:r>
              <a:rPr lang="ko-KR" altLang="en-US" sz="1600" dirty="0" err="1" smtClean="0">
                <a:latin typeface="+mn-ea"/>
              </a:rPr>
              <a:t>쁘레시디움</a:t>
            </a:r>
            <a:r>
              <a:rPr lang="ko-KR" altLang="en-US" sz="1600" dirty="0" smtClean="0">
                <a:latin typeface="+mn-ea"/>
              </a:rPr>
              <a:t> 게시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 marL="273050" indent="-273050"/>
            <a:endParaRPr lang="en-US" altLang="ko-KR" sz="600" dirty="0" smtClean="0">
              <a:latin typeface="+mn-ea"/>
            </a:endParaRPr>
          </a:p>
          <a:p>
            <a:pPr marL="273050" indent="-273050"/>
            <a:r>
              <a:rPr lang="ko-KR" altLang="en-US" sz="1600" dirty="0" smtClean="0">
                <a:latin typeface="맑은 고딕"/>
                <a:ea typeface="맑은 고딕"/>
              </a:rPr>
              <a:t>⑭ </a:t>
            </a:r>
            <a:r>
              <a:rPr lang="ko-KR" altLang="en-US" sz="1600" dirty="0" smtClean="0">
                <a:latin typeface="+mn-ea"/>
              </a:rPr>
              <a:t>어르신 </a:t>
            </a:r>
            <a:r>
              <a:rPr lang="ko-KR" altLang="en-US" sz="1600" dirty="0" err="1" smtClean="0">
                <a:latin typeface="+mn-ea"/>
              </a:rPr>
              <a:t>쁘레시디움의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꾸리아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별 “서기 도우미 및 매월 지원금” 지원을 검토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 marL="273050" indent="-273050"/>
            <a:endParaRPr lang="en-US" altLang="ko-KR" sz="600" dirty="0" smtClean="0">
              <a:solidFill>
                <a:srgbClr val="0000FF"/>
              </a:solidFill>
              <a:latin typeface="+mn-ea"/>
            </a:endParaRPr>
          </a:p>
          <a:p>
            <a:pPr marL="273050" indent="-273050"/>
            <a:r>
              <a:rPr lang="ko-KR" altLang="ko-KR" sz="1600" dirty="0" smtClean="0">
                <a:latin typeface="+mn-ea"/>
                <a:ea typeface="맑은 고딕"/>
              </a:rPr>
              <a:t>⑮</a:t>
            </a:r>
            <a:r>
              <a:rPr lang="en-US" altLang="ko-KR" sz="1600" dirty="0" smtClean="0">
                <a:latin typeface="+mn-ea"/>
                <a:ea typeface="맑은 고딕"/>
              </a:rPr>
              <a:t> </a:t>
            </a:r>
            <a:r>
              <a:rPr lang="ko-KR" altLang="en-US" sz="1600" dirty="0" smtClean="0">
                <a:latin typeface="+mn-ea"/>
                <a:ea typeface="맑은 고딕"/>
              </a:rPr>
              <a:t>선서단원이 있을 경우 </a:t>
            </a:r>
            <a:r>
              <a:rPr lang="ko-KR" altLang="en-US" sz="1600" dirty="0" err="1" smtClean="0">
                <a:latin typeface="+mn-ea"/>
                <a:ea typeface="맑은 고딕"/>
              </a:rPr>
              <a:t>쁘레시디움</a:t>
            </a:r>
            <a:r>
              <a:rPr lang="ko-KR" altLang="en-US" sz="1600" dirty="0" smtClean="0">
                <a:latin typeface="+mn-ea"/>
                <a:ea typeface="맑은 고딕"/>
              </a:rPr>
              <a:t> 단장은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  <a:ea typeface="맑은 고딕"/>
              </a:rPr>
              <a:t>꾸리아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  <a:ea typeface="맑은 고딕"/>
              </a:rPr>
              <a:t> 단장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  <a:ea typeface="맑은 고딕"/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  <a:ea typeface="맑은 고딕"/>
              </a:rPr>
              <a:t>꼬미시움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  <a:ea typeface="맑은 고딕"/>
              </a:rPr>
              <a:t> 단장에게 통보 후 은색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  <a:ea typeface="맑은 고딕"/>
              </a:rPr>
              <a:t>백실리움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  <a:ea typeface="맑은 고딕"/>
              </a:rPr>
              <a:t> 증정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  <a:ea typeface="맑은 고딕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  <a:ea typeface="맑은 고딕"/>
              </a:rPr>
              <a:t>신부님 안수 및 축복 받을 수 있도록 주선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240" y="1052736"/>
            <a:ext cx="4089581" cy="40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HY견명조" pitchFamily="18" charset="-127"/>
                <a:ea typeface="HY견명조" pitchFamily="18" charset="-127"/>
              </a:rPr>
              <a:t>기적이란 </a:t>
            </a:r>
            <a:r>
              <a:rPr lang="en-US" altLang="ko-KR" sz="1600" b="1" dirty="0" smtClean="0">
                <a:latin typeface="HY견명조" pitchFamily="18" charset="-127"/>
                <a:ea typeface="HY견명조" pitchFamily="18" charset="-127"/>
              </a:rPr>
              <a:t>“</a:t>
            </a:r>
            <a:r>
              <a:rPr lang="ko-KR" altLang="en-US" sz="1600" b="1" dirty="0" smtClean="0">
                <a:latin typeface="HY견명조" pitchFamily="18" charset="-127"/>
                <a:ea typeface="HY견명조" pitchFamily="18" charset="-127"/>
              </a:rPr>
              <a:t>사랑이 담긴 하느님의 일이다</a:t>
            </a:r>
            <a:r>
              <a:rPr lang="en-US" altLang="ko-KR" sz="1600" b="1" dirty="0" smtClean="0">
                <a:latin typeface="HY견명조" pitchFamily="18" charset="-127"/>
                <a:ea typeface="HY견명조" pitchFamily="18" charset="-127"/>
              </a:rPr>
              <a:t>”</a:t>
            </a:r>
            <a:endParaRPr lang="ko-KR" altLang="en-US" sz="1600" b="1" dirty="0"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평의회 간부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역활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/>
              <a:t>1) </a:t>
            </a:r>
            <a:r>
              <a:rPr lang="ko-KR" altLang="en-US" sz="1500" b="1" dirty="0" smtClean="0"/>
              <a:t>단장</a:t>
            </a:r>
            <a:r>
              <a:rPr lang="ko-KR" altLang="en-US" sz="1500" dirty="0" smtClean="0"/>
              <a:t/>
            </a:r>
            <a:br>
              <a:rPr lang="ko-KR" altLang="en-US" sz="1500" dirty="0" smtClean="0"/>
            </a:br>
            <a:r>
              <a:rPr lang="en-US" altLang="ko-KR" sz="1400" dirty="0" smtClean="0">
                <a:latin typeface="+mn-ea"/>
              </a:rPr>
              <a:t>① </a:t>
            </a:r>
            <a:r>
              <a:rPr lang="ko-KR" altLang="en-US" sz="1500" dirty="0" smtClean="0"/>
              <a:t>상급 평의회의 지시사항에 대한 정확한 활동 지시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임의로 취사 선택하지 말 것</a:t>
            </a:r>
            <a:r>
              <a:rPr lang="en-US" altLang="ko-KR" sz="1500" dirty="0" smtClean="0"/>
              <a:t>)</a:t>
            </a:r>
            <a:br>
              <a:rPr lang="en-US" altLang="ko-KR" sz="1500" dirty="0" smtClean="0"/>
            </a:br>
            <a:r>
              <a:rPr lang="ko-KR" altLang="en-US" sz="1400" dirty="0" smtClean="0"/>
              <a:t>② </a:t>
            </a:r>
            <a:r>
              <a:rPr lang="ko-KR" altLang="en-US" sz="1500" dirty="0" smtClean="0"/>
              <a:t>교육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행사 등 독려 및 참석 현황 파악 </a:t>
            </a:r>
            <a:br>
              <a:rPr lang="ko-KR" altLang="en-US" sz="1500" dirty="0" smtClean="0"/>
            </a:br>
            <a:r>
              <a:rPr lang="ko-KR" altLang="en-US" sz="1500" dirty="0" smtClean="0"/>
              <a:t>③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상급 평의회</a:t>
            </a:r>
            <a:r>
              <a:rPr lang="en-US" altLang="ko-KR" sz="1500" dirty="0" smtClean="0"/>
              <a:t>(Re. Co.) </a:t>
            </a:r>
            <a:r>
              <a:rPr lang="ko-KR" altLang="en-US" sz="1500" dirty="0" smtClean="0"/>
              <a:t>종합보고 및 교육 등 반드시 참석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단 </a:t>
            </a:r>
            <a:r>
              <a:rPr lang="ko-KR" altLang="en-US" sz="1500" dirty="0" err="1" smtClean="0"/>
              <a:t>불참시</a:t>
            </a:r>
            <a:r>
              <a:rPr lang="ko-KR" altLang="en-US" sz="1500" dirty="0" smtClean="0"/>
              <a:t> 다른 간부 선정하여 </a:t>
            </a:r>
            <a:endParaRPr lang="en-US" altLang="ko-KR" sz="1500" dirty="0" smtClean="0"/>
          </a:p>
          <a:p>
            <a:r>
              <a:rPr lang="ko-KR" altLang="en-US" sz="1500" dirty="0" smtClean="0"/>
              <a:t>     참석 배당 또는 </a:t>
            </a:r>
            <a:r>
              <a:rPr lang="ko-KR" altLang="en-US" sz="1500" dirty="0" err="1" smtClean="0"/>
              <a:t>필요시</a:t>
            </a:r>
            <a:r>
              <a:rPr lang="ko-KR" altLang="en-US" sz="1500" dirty="0" smtClean="0"/>
              <a:t> </a:t>
            </a:r>
            <a:r>
              <a:rPr lang="en-US" altLang="ko-KR" sz="1500" dirty="0" smtClean="0"/>
              <a:t>4</a:t>
            </a:r>
            <a:r>
              <a:rPr lang="ko-KR" altLang="en-US" sz="1500" dirty="0" smtClean="0"/>
              <a:t>간부 순번제로 참석 배당</a:t>
            </a:r>
            <a:br>
              <a:rPr lang="ko-KR" altLang="en-US" sz="1500" dirty="0" smtClean="0"/>
            </a:br>
            <a:r>
              <a:rPr lang="ko-KR" altLang="en-US" sz="1500" dirty="0" smtClean="0"/>
              <a:t>④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예비 단원 선서식 때 영적 지도자 초대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안수 및 강복</a:t>
            </a:r>
            <a:r>
              <a:rPr lang="en-US" altLang="ko-KR" sz="1500" dirty="0" smtClean="0"/>
              <a:t>) , </a:t>
            </a:r>
            <a:r>
              <a:rPr lang="ko-KR" altLang="en-US" sz="1500" dirty="0" smtClean="0"/>
              <a:t>은색 </a:t>
            </a:r>
            <a:r>
              <a:rPr lang="ko-KR" altLang="en-US" sz="1500" dirty="0" err="1" smtClean="0"/>
              <a:t>벡실리나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뱃지</a:t>
            </a:r>
            <a:r>
              <a:rPr lang="ko-KR" altLang="en-US" sz="1500" dirty="0" smtClean="0"/>
              <a:t> 달아주기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축하</a:t>
            </a:r>
            <a:endParaRPr lang="en-US" altLang="ko-KR" sz="1500" dirty="0" smtClean="0"/>
          </a:p>
          <a:p>
            <a:r>
              <a:rPr lang="en-US" altLang="ko-KR" sz="1500" dirty="0" smtClean="0"/>
              <a:t>   </a:t>
            </a:r>
            <a:r>
              <a:rPr lang="ko-KR" altLang="en-US" sz="1500" dirty="0" smtClean="0"/>
              <a:t> 등 관심 가지기</a:t>
            </a:r>
            <a:br>
              <a:rPr lang="ko-KR" altLang="en-US" sz="1500" dirty="0" smtClean="0"/>
            </a:br>
            <a:r>
              <a:rPr lang="ko-KR" altLang="en-US" sz="1500" dirty="0" smtClean="0"/>
              <a:t/>
            </a:r>
            <a:br>
              <a:rPr lang="ko-KR" altLang="en-US" sz="1500" dirty="0" smtClean="0"/>
            </a:br>
            <a:r>
              <a:rPr lang="en-US" altLang="ko-KR" sz="1500" b="1" dirty="0" smtClean="0"/>
              <a:t>2) </a:t>
            </a:r>
            <a:r>
              <a:rPr lang="ko-KR" altLang="en-US" sz="1500" b="1" dirty="0" smtClean="0"/>
              <a:t>부단장</a:t>
            </a:r>
            <a:r>
              <a:rPr lang="ko-KR" altLang="en-US" sz="1500" dirty="0" smtClean="0"/>
              <a:t/>
            </a:r>
            <a:br>
              <a:rPr lang="ko-KR" altLang="en-US" sz="1500" dirty="0" smtClean="0"/>
            </a:br>
            <a:r>
              <a:rPr lang="en-US" altLang="ko-KR" sz="1600" dirty="0" smtClean="0">
                <a:latin typeface="+mn-ea"/>
              </a:rPr>
              <a:t> ① </a:t>
            </a:r>
            <a:r>
              <a:rPr lang="en-US" altLang="ko-KR" sz="1500" dirty="0" smtClean="0"/>
              <a:t>Pr. </a:t>
            </a:r>
            <a:r>
              <a:rPr lang="ko-KR" altLang="en-US" sz="1500" dirty="0" smtClean="0"/>
              <a:t>별로 교육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행사 참석현황 파악하여 상급평의회와 소속 평의회 단장과 공유</a:t>
            </a:r>
            <a:br>
              <a:rPr lang="ko-KR" altLang="en-US" sz="1500" dirty="0" smtClean="0"/>
            </a:br>
            <a:r>
              <a:rPr lang="ko-KR" altLang="en-US" sz="1600" dirty="0" smtClean="0"/>
              <a:t> ② </a:t>
            </a:r>
            <a:r>
              <a:rPr lang="ko-KR" altLang="en-US" sz="1500" dirty="0" err="1" smtClean="0"/>
              <a:t>레지오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행사시</a:t>
            </a:r>
            <a:r>
              <a:rPr lang="ko-KR" altLang="en-US" sz="1500" dirty="0" smtClean="0"/>
              <a:t> 봉사자 선정하여 상급평의회와 소속 평의회 단장과 공유</a:t>
            </a:r>
            <a:br>
              <a:rPr lang="ko-KR" altLang="en-US" sz="1500" dirty="0" smtClean="0"/>
            </a:br>
            <a:r>
              <a:rPr lang="ko-KR" altLang="en-US" sz="1500" dirty="0" smtClean="0"/>
              <a:t> ③ </a:t>
            </a:r>
            <a:r>
              <a:rPr lang="en-US" altLang="ko-KR" sz="1500" dirty="0" smtClean="0"/>
              <a:t>Pr. </a:t>
            </a:r>
            <a:r>
              <a:rPr lang="ko-KR" altLang="en-US" sz="1500" dirty="0" smtClean="0"/>
              <a:t>별 </a:t>
            </a:r>
            <a:r>
              <a:rPr lang="ko-KR" altLang="en-US" sz="1500" dirty="0" err="1" smtClean="0"/>
              <a:t>교중미사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차봉사</a:t>
            </a:r>
            <a:r>
              <a:rPr lang="ko-KR" altLang="en-US" sz="1500" dirty="0" smtClean="0"/>
              <a:t> 및 정기봉사 활동 관리</a:t>
            </a:r>
            <a:br>
              <a:rPr lang="ko-KR" altLang="en-US" sz="1500" dirty="0" smtClean="0"/>
            </a:br>
            <a:r>
              <a:rPr lang="ko-KR" altLang="en-US" sz="1500" dirty="0" smtClean="0"/>
              <a:t> ④ </a:t>
            </a:r>
            <a:r>
              <a:rPr lang="en-US" altLang="ko-KR" sz="1500" dirty="0" smtClean="0"/>
              <a:t>Pr. </a:t>
            </a:r>
            <a:r>
              <a:rPr lang="ko-KR" altLang="en-US" sz="1500" dirty="0" smtClean="0"/>
              <a:t>에서는 단원에게 교육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행사 등을 참석현황을 파악하여 </a:t>
            </a:r>
            <a:r>
              <a:rPr lang="en-US" altLang="ko-KR" sz="1500" dirty="0" smtClean="0"/>
              <a:t>Co.</a:t>
            </a:r>
            <a:r>
              <a:rPr lang="ko-KR" altLang="en-US" sz="1500" dirty="0" smtClean="0"/>
              <a:t>에 통보하도록 한다</a:t>
            </a:r>
            <a:r>
              <a:rPr lang="en-US" altLang="ko-KR" sz="1500" dirty="0" smtClean="0"/>
              <a:t>.</a:t>
            </a:r>
            <a:br>
              <a:rPr lang="en-US" altLang="ko-KR" sz="1500" dirty="0" smtClean="0"/>
            </a:br>
            <a:r>
              <a:rPr lang="en-US" altLang="ko-KR" sz="1500" dirty="0" smtClean="0"/>
              <a:t/>
            </a:r>
            <a:br>
              <a:rPr lang="en-US" altLang="ko-KR" sz="1500" dirty="0" smtClean="0"/>
            </a:br>
            <a:r>
              <a:rPr lang="en-US" altLang="ko-KR" sz="1500" b="1" dirty="0" smtClean="0"/>
              <a:t>3) </a:t>
            </a:r>
            <a:r>
              <a:rPr lang="ko-KR" altLang="en-US" sz="1500" b="1" dirty="0" smtClean="0"/>
              <a:t>서기</a:t>
            </a:r>
            <a:r>
              <a:rPr lang="ko-KR" altLang="en-US" sz="1500" dirty="0" smtClean="0"/>
              <a:t/>
            </a:r>
            <a:br>
              <a:rPr lang="ko-KR" altLang="en-US" sz="1500" dirty="0" smtClean="0"/>
            </a:br>
            <a:r>
              <a:rPr lang="en-US" altLang="ko-KR" sz="1600" dirty="0" smtClean="0">
                <a:latin typeface="+mn-ea"/>
              </a:rPr>
              <a:t> ① </a:t>
            </a:r>
            <a:r>
              <a:rPr lang="ko-KR" altLang="en-US" sz="1500" dirty="0" smtClean="0"/>
              <a:t>상급평의회에 각종 서류 </a:t>
            </a:r>
            <a:r>
              <a:rPr lang="ko-KR" altLang="en-US" sz="1500" dirty="0" err="1" smtClean="0"/>
              <a:t>기한내</a:t>
            </a:r>
            <a:r>
              <a:rPr lang="ko-KR" altLang="en-US" sz="1500" dirty="0" smtClean="0"/>
              <a:t> 제출</a:t>
            </a:r>
            <a:br>
              <a:rPr lang="ko-KR" altLang="en-US" sz="1500" dirty="0" smtClean="0"/>
            </a:br>
            <a:r>
              <a:rPr lang="ko-KR" altLang="en-US" sz="1600" dirty="0" smtClean="0"/>
              <a:t> ② </a:t>
            </a:r>
            <a:r>
              <a:rPr lang="ko-KR" altLang="en-US" sz="1500" dirty="0" smtClean="0"/>
              <a:t>월례보고서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평의회시 제출</a:t>
            </a:r>
            <a:r>
              <a:rPr lang="en-US" altLang="ko-KR" sz="1500" dirty="0" smtClean="0"/>
              <a:t>), </a:t>
            </a:r>
            <a:r>
              <a:rPr lang="ko-KR" altLang="en-US" sz="1500" dirty="0" smtClean="0"/>
              <a:t>월별계획서</a:t>
            </a:r>
            <a:r>
              <a:rPr lang="en-US" altLang="ko-KR" sz="1500" dirty="0" smtClean="0"/>
              <a:t>/</a:t>
            </a:r>
            <a:r>
              <a:rPr lang="ko-KR" altLang="en-US" sz="1500" dirty="0" smtClean="0"/>
              <a:t>회의록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메일 제출</a:t>
            </a:r>
            <a:r>
              <a:rPr lang="en-US" altLang="ko-KR" sz="1500" dirty="0" smtClean="0"/>
              <a:t>), </a:t>
            </a:r>
            <a:r>
              <a:rPr lang="ko-KR" altLang="en-US" sz="1500" dirty="0" smtClean="0"/>
              <a:t>종합보고서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메일제출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등</a:t>
            </a:r>
            <a:br>
              <a:rPr lang="ko-KR" altLang="en-US" sz="1500" dirty="0" smtClean="0"/>
            </a:br>
            <a:r>
              <a:rPr lang="ko-KR" altLang="en-US" sz="1500" dirty="0" smtClean="0"/>
              <a:t/>
            </a:r>
            <a:br>
              <a:rPr lang="ko-KR" altLang="en-US" sz="1500" dirty="0" smtClean="0"/>
            </a:br>
            <a:r>
              <a:rPr lang="en-US" altLang="ko-KR" sz="1500" b="1" dirty="0" smtClean="0"/>
              <a:t>4) </a:t>
            </a:r>
            <a:r>
              <a:rPr lang="ko-KR" altLang="en-US" sz="1500" b="1" dirty="0" smtClean="0"/>
              <a:t>회계</a:t>
            </a:r>
            <a:r>
              <a:rPr lang="ko-KR" altLang="en-US" sz="1500" dirty="0" smtClean="0"/>
              <a:t/>
            </a:r>
            <a:br>
              <a:rPr lang="ko-KR" altLang="en-US" sz="1500" dirty="0" smtClean="0"/>
            </a:br>
            <a:r>
              <a:rPr lang="en-US" altLang="ko-KR" sz="1600" dirty="0" smtClean="0">
                <a:latin typeface="+mn-ea"/>
              </a:rPr>
              <a:t> ① </a:t>
            </a:r>
            <a:r>
              <a:rPr lang="ko-KR" altLang="en-US" sz="1500" dirty="0" smtClean="0"/>
              <a:t>교육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행사 비용에 대해 상급평의회 서기와 협의하여 처리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계좌이체</a:t>
            </a:r>
            <a:r>
              <a:rPr lang="en-US" altLang="ko-KR" sz="1500" dirty="0" smtClean="0"/>
              <a:t>)</a:t>
            </a:r>
            <a:br>
              <a:rPr lang="en-US" altLang="ko-KR" sz="1500" dirty="0" smtClean="0"/>
            </a:br>
            <a:r>
              <a:rPr lang="ko-KR" altLang="en-US" sz="1600" dirty="0" smtClean="0"/>
              <a:t> ② </a:t>
            </a:r>
            <a:r>
              <a:rPr lang="en-US" altLang="ko-KR" sz="1500" dirty="0" smtClean="0"/>
              <a:t>Pr.</a:t>
            </a:r>
            <a:r>
              <a:rPr lang="ko-KR" altLang="en-US" sz="1500" dirty="0" smtClean="0"/>
              <a:t>별 의연금 독려</a:t>
            </a:r>
            <a:br>
              <a:rPr lang="ko-KR" altLang="en-US" sz="1500" dirty="0" smtClean="0"/>
            </a:br>
            <a:r>
              <a:rPr lang="ko-KR" altLang="en-US" sz="1500" dirty="0" smtClean="0"/>
              <a:t> ③ 비정상적 지출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평의회 소속 전체 선물지급 등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은 반드시 상급평의회와 협의하여 처리</a:t>
            </a:r>
            <a:endParaRPr lang="en-US" altLang="ko-KR" sz="1500" b="1" u="sng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쁘레시디움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간부의 역할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1467936"/>
            <a:ext cx="8568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ko-KR" sz="1600" dirty="0" smtClean="0">
                <a:latin typeface="+mn-ea"/>
              </a:rPr>
              <a:t>①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활동에 대해 솔선수범하고 있으며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규율을 잘 지키고 있다</a:t>
            </a:r>
            <a:r>
              <a:rPr lang="en-US" altLang="ko-KR" sz="1600" dirty="0" smtClean="0"/>
              <a:t>.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②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단장계획서를 매주 사전에 준비하여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주회합을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진행하고 조별 또는 단원 특성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개인별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달란트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을 고려하여 적절한 활동 배당을 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③ 단원들의 </a:t>
            </a:r>
            <a:r>
              <a:rPr lang="ko-KR" altLang="en-US" sz="1600" dirty="0" err="1" smtClean="0"/>
              <a:t>주회합</a:t>
            </a:r>
            <a:r>
              <a:rPr lang="ko-KR" altLang="en-US" sz="1600" dirty="0" smtClean="0"/>
              <a:t> 출석 의무를 독려하고 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부단장으로부터 결석 단원의 결석사유 등을 확인하고 </a:t>
            </a:r>
            <a:r>
              <a:rPr lang="ko-KR" altLang="en-US" sz="1600" dirty="0" err="1" smtClean="0"/>
              <a:t>주회합시</a:t>
            </a:r>
            <a:r>
              <a:rPr lang="ko-KR" altLang="en-US" sz="1600" dirty="0" smtClean="0"/>
              <a:t> 공지한다</a:t>
            </a:r>
            <a:r>
              <a:rPr lang="en-US" altLang="ko-KR" sz="1600" dirty="0" smtClean="0"/>
              <a:t>. 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④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각종 교육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침묵피정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기사교육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직책교육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단원교육 등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에 대해 부단장으로부터 단원별로 참가 현황을 파악하고 있으며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적극 참여를 권장한다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⑤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간부 양성을 위하여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4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간부와 함께 차기 후보자를 물색하여 주의 깊게 살펴보며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결원에 대비하고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⑥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상급평의회의 공지사항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지시사항에 대해 정확하게 단원들에게 전달을 하고 참여를 하도록 독려한다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⑦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예비단원에 대해 교본공부를 활동배당하고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부단장에게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기본 소양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주회합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수첩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교본 및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까떼나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배부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활동 및 주요용어 등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에 대한 도제식 교육을 지시한다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⑧ 지속적으로 교본공부를 통해 간부로서 자질을 갖추기 위해 노력하고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⑨ 회계가 결석했을 때 대신하여 회계보고를 하고 있다</a:t>
            </a:r>
            <a:r>
              <a:rPr lang="en-US" altLang="ko-KR" sz="1600" dirty="0" smtClean="0"/>
              <a:t>.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⑩ 훈화를 사전에 숙지하여 느낀 바를 핵심에 대해 잘 전달한다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⑪ </a:t>
            </a:r>
            <a:r>
              <a:rPr lang="ko-KR" altLang="en-US" sz="1600" dirty="0" err="1" smtClean="0"/>
              <a:t>주회합</a:t>
            </a:r>
            <a:r>
              <a:rPr lang="ko-KR" altLang="en-US" sz="1600" dirty="0" smtClean="0"/>
              <a:t> 진행순서를 잘 이해하고 있으며 원칙에 의거하여 변칙 없이 잘 진행한다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55576" y="1052736"/>
            <a:ext cx="7848872" cy="41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단장</a:t>
            </a:r>
            <a:endParaRPr lang="en-US" altLang="ko-KR" sz="160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쁘레시디움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간부의 역할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1484784"/>
            <a:ext cx="849694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 </a:t>
            </a:r>
            <a:r>
              <a:rPr lang="ko-KR" altLang="en-US" sz="1600" dirty="0" smtClean="0"/>
              <a:t>⑫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신심행사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성체조배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십자가의길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묵주기도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성지순례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예비자 </a:t>
            </a:r>
            <a:r>
              <a:rPr lang="ko-KR" altLang="en-US" sz="1600" dirty="0" err="1" smtClean="0"/>
              <a:t>교리반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쉬는교우권면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차봉사</a:t>
            </a:r>
            <a:r>
              <a:rPr lang="ko-KR" altLang="en-US" sz="1600" dirty="0" smtClean="0"/>
              <a:t> 및 </a:t>
            </a:r>
            <a:r>
              <a:rPr lang="ko-KR" altLang="en-US" sz="1600" dirty="0" err="1" smtClean="0"/>
              <a:t>한마음의집</a:t>
            </a:r>
            <a:r>
              <a:rPr lang="ko-KR" altLang="en-US" sz="1600" dirty="0" smtClean="0"/>
              <a:t> 봉사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행동 및 협조단원 모집 등에 대해 부단장과 함께 잘 관리하고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⑬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5</a:t>
            </a:r>
            <a:r>
              <a:rPr lang="ko-KR" altLang="en-US" sz="1600" dirty="0" smtClean="0">
                <a:solidFill>
                  <a:srgbClr val="0000FF"/>
                </a:solidFill>
              </a:rPr>
              <a:t>대 행사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아치에스</a:t>
            </a:r>
            <a:r>
              <a:rPr lang="en-US" altLang="ko-KR" sz="1600" dirty="0" smtClean="0">
                <a:solidFill>
                  <a:srgbClr val="0000FF"/>
                </a:solidFill>
              </a:rPr>
              <a:t>,</a:t>
            </a:r>
            <a:r>
              <a:rPr lang="ko-KR" altLang="en-US" sz="1600" dirty="0" smtClean="0">
                <a:solidFill>
                  <a:srgbClr val="0000FF"/>
                </a:solidFill>
              </a:rPr>
              <a:t>야외행사</a:t>
            </a:r>
            <a:r>
              <a:rPr lang="en-US" altLang="ko-KR" sz="1600" dirty="0" smtClean="0">
                <a:solidFill>
                  <a:srgbClr val="0000FF"/>
                </a:solidFill>
              </a:rPr>
              <a:t>,</a:t>
            </a:r>
            <a:r>
              <a:rPr lang="ko-KR" altLang="en-US" sz="1600" dirty="0" smtClean="0">
                <a:solidFill>
                  <a:srgbClr val="0000FF"/>
                </a:solidFill>
              </a:rPr>
              <a:t>친목회</a:t>
            </a:r>
            <a:r>
              <a:rPr lang="en-US" altLang="ko-KR" sz="1600" dirty="0" smtClean="0">
                <a:solidFill>
                  <a:srgbClr val="0000FF"/>
                </a:solidFill>
              </a:rPr>
              <a:t>,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연차총친목회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  <a:r>
              <a:rPr lang="ko-KR" altLang="en-US" sz="1600" dirty="0" smtClean="0">
                <a:solidFill>
                  <a:srgbClr val="0000FF"/>
                </a:solidFill>
              </a:rPr>
              <a:t>에 단원들의 적극적인 참석을 권장하고 독려한다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  <a:endParaRPr lang="ko-KR" alt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05273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단장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299695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부단장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429001"/>
            <a:ext cx="8496944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ko-KR" sz="1600" dirty="0" smtClean="0">
                <a:latin typeface="+mn-ea"/>
              </a:rPr>
              <a:t>① </a:t>
            </a:r>
            <a:r>
              <a:rPr lang="ko-KR" altLang="en-US" sz="1600" dirty="0" smtClean="0">
                <a:solidFill>
                  <a:srgbClr val="0000FF"/>
                </a:solidFill>
              </a:rPr>
              <a:t>단원들이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주회합에</a:t>
            </a:r>
            <a:r>
              <a:rPr lang="ko-KR" altLang="en-US" sz="1600" dirty="0" smtClean="0">
                <a:solidFill>
                  <a:srgbClr val="0000FF"/>
                </a:solidFill>
              </a:rPr>
              <a:t> 무단 결석했을 때 전화나 문자 메시지를 꼭 보내고 사유를 확인한다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② </a:t>
            </a:r>
            <a:r>
              <a:rPr lang="ko-KR" altLang="en-US" sz="1600" dirty="0" smtClean="0">
                <a:solidFill>
                  <a:srgbClr val="0000FF"/>
                </a:solidFill>
              </a:rPr>
              <a:t>단원이 병환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경조사 중에 있을 때 직접 방문 또는 다른 단원들에게 방문하도록 항상 적극 연락한다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③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신단원이</a:t>
            </a:r>
            <a:r>
              <a:rPr lang="ko-KR" altLang="en-US" sz="1600" dirty="0" smtClean="0">
                <a:solidFill>
                  <a:srgbClr val="0000FF"/>
                </a:solidFill>
              </a:rPr>
              <a:t> 예비단원으로 가입할 경우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600" dirty="0" smtClean="0">
                <a:solidFill>
                  <a:srgbClr val="0000FF"/>
                </a:solidFill>
              </a:rPr>
              <a:t> 기본 소양 교육을 계획을 세워 잘 지도하고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 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주회합</a:t>
            </a:r>
            <a:r>
              <a:rPr lang="en-US" altLang="ko-KR" sz="1600" dirty="0" smtClean="0">
                <a:solidFill>
                  <a:srgbClr val="0000FF"/>
                </a:solidFill>
              </a:rPr>
              <a:t>/</a:t>
            </a:r>
            <a:r>
              <a:rPr lang="ko-KR" altLang="en-US" sz="1600" dirty="0" smtClean="0">
                <a:solidFill>
                  <a:srgbClr val="0000FF"/>
                </a:solidFill>
              </a:rPr>
              <a:t>활동</a:t>
            </a:r>
            <a:r>
              <a:rPr lang="en-US" altLang="ko-KR" sz="1600" dirty="0" smtClean="0">
                <a:solidFill>
                  <a:srgbClr val="0000FF"/>
                </a:solidFill>
              </a:rPr>
              <a:t>/</a:t>
            </a:r>
            <a:r>
              <a:rPr lang="ko-KR" altLang="en-US" sz="1600" dirty="0" smtClean="0">
                <a:solidFill>
                  <a:srgbClr val="0000FF"/>
                </a:solidFill>
              </a:rPr>
              <a:t>단원의 의무와 자격요건</a:t>
            </a:r>
            <a:r>
              <a:rPr lang="en-US" altLang="ko-KR" sz="1600" dirty="0" smtClean="0">
                <a:solidFill>
                  <a:srgbClr val="0000FF"/>
                </a:solidFill>
              </a:rPr>
              <a:t>/</a:t>
            </a:r>
            <a:r>
              <a:rPr lang="ko-KR" altLang="en-US" sz="1600" dirty="0" smtClean="0">
                <a:solidFill>
                  <a:srgbClr val="0000FF"/>
                </a:solidFill>
              </a:rPr>
              <a:t>교본공부</a:t>
            </a:r>
            <a:r>
              <a:rPr lang="en-US" altLang="ko-KR" sz="1600" dirty="0" smtClean="0">
                <a:solidFill>
                  <a:srgbClr val="0000FF"/>
                </a:solidFill>
              </a:rPr>
              <a:t>/</a:t>
            </a:r>
            <a:r>
              <a:rPr lang="ko-KR" altLang="en-US" sz="1600" dirty="0" smtClean="0">
                <a:solidFill>
                  <a:srgbClr val="0000FF"/>
                </a:solidFill>
              </a:rPr>
              <a:t>기도문</a:t>
            </a:r>
            <a:r>
              <a:rPr lang="en-US" altLang="ko-KR" sz="1600" dirty="0" smtClean="0">
                <a:solidFill>
                  <a:srgbClr val="0000FF"/>
                </a:solidFill>
              </a:rPr>
              <a:t>/</a:t>
            </a:r>
            <a:r>
              <a:rPr lang="ko-KR" altLang="en-US" sz="1600" dirty="0" smtClean="0">
                <a:solidFill>
                  <a:srgbClr val="0000FF"/>
                </a:solidFill>
              </a:rPr>
              <a:t>선서</a:t>
            </a:r>
            <a:r>
              <a:rPr lang="en-US" altLang="ko-KR" sz="1600" dirty="0" smtClean="0">
                <a:solidFill>
                  <a:srgbClr val="0000FF"/>
                </a:solidFill>
              </a:rPr>
              <a:t>/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sz="1600" dirty="0" smtClean="0">
                <a:solidFill>
                  <a:srgbClr val="0000FF"/>
                </a:solidFill>
              </a:rPr>
              <a:t> 용어 등</a:t>
            </a:r>
            <a:r>
              <a:rPr lang="en-US" altLang="ko-KR" sz="1600" dirty="0" smtClean="0">
                <a:solidFill>
                  <a:srgbClr val="0000FF"/>
                </a:solidFill>
              </a:rPr>
              <a:t>) 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④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각종 교육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침묵피정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기사교육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직책교육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단원교육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 대해 단원들의 참여를 적극 권장한다</a:t>
            </a:r>
            <a:r>
              <a:rPr lang="en-US" altLang="ko-KR" sz="1600" dirty="0" smtClean="0"/>
              <a:t>.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⑤ </a:t>
            </a:r>
            <a:r>
              <a:rPr lang="ko-KR" altLang="en-US" sz="1600" dirty="0" smtClean="0">
                <a:solidFill>
                  <a:srgbClr val="0000FF"/>
                </a:solidFill>
              </a:rPr>
              <a:t>단원들이 협조단원 돌봄을 잘 할 수 있도록 배려하고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행동단원으로의 가입을 적극 권장하며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현황을 정확히 관리하고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 </a:t>
            </a:r>
            <a:r>
              <a:rPr lang="ko-KR" altLang="en-US" sz="1600" dirty="0" smtClean="0"/>
              <a:t>⑥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대 행사에 단원들이 적극 참여할 수 있도록 자주 권장하며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단원들의 참여를 돌보는 일에 힘쓰고 있다</a:t>
            </a:r>
            <a:r>
              <a:rPr lang="en-US" altLang="ko-KR" sz="1600" dirty="0" smtClean="0"/>
              <a:t>.</a:t>
            </a:r>
            <a:endParaRPr lang="en-US" altLang="ko-KR" sz="600" dirty="0" smtClean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쁘레시디움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간부의 역할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1484784"/>
            <a:ext cx="849694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ko-KR" altLang="en-US" sz="1600" dirty="0" smtClean="0"/>
              <a:t>⑦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단원들의 축일 등을 잘 관리하고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쁘레시디움에서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특별한 행사를 할 수 있도록 배려하고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⑧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야외행사 및 친목회 등에 특별한 행사를 계획하고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적극적으로 참여할 수 있도록 하고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 </a:t>
            </a:r>
            <a:r>
              <a:rPr lang="ko-KR" altLang="en-US" sz="1600" dirty="0" smtClean="0"/>
              <a:t>⑨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신심행사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성체조배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십자가의길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묵주기도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성지순례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예비자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교리반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쉬는교우권면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차봉사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및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한마음의집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봉사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행동 및 협조단원 모집 등에 대해 단장을 도와 잘 관리하고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 </a:t>
            </a:r>
            <a:r>
              <a:rPr lang="ko-KR" altLang="en-US" sz="1600" dirty="0" smtClean="0"/>
              <a:t>⑩ 단장과 함께 차기 간부의 역할을 수행 할 단원을 사전에 적극적으로 물색하여 일부 임무를 소개하거나 담당하게 하는 등 잘 지도를 하고 있다</a:t>
            </a:r>
            <a:r>
              <a:rPr lang="en-US" altLang="ko-KR" sz="1600" dirty="0" smtClean="0"/>
              <a:t>. 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⑪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단원 명부 현황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입단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선서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전출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간부임명 등 변동사항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을 잘 관리 및 기재하고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en-US" altLang="ko-KR" sz="900" b="1" dirty="0" smtClean="0">
              <a:solidFill>
                <a:srgbClr val="0000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05273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부단장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941168"/>
            <a:ext cx="8496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ko-KR" altLang="en-US" sz="1600" dirty="0" smtClean="0"/>
              <a:t>① 회의록을 깨끗하게 잘 기록하고 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낭독 후 단장의 서명을 반드시 받는다</a:t>
            </a:r>
            <a:r>
              <a:rPr lang="en-US" altLang="ko-KR" sz="1600" dirty="0" smtClean="0"/>
              <a:t>. 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②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꾸리아에서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요구하는 각종 자료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행사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교육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성월별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활동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단원현황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등을 잘 기재하고 관리하고 있으며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즉시 제출하고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③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꾸리아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평의회의 문서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수발신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방법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문서종류 및 건수 산정 등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에 대하여 잘 알고 있으며 잘 수행하고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b="1" dirty="0" smtClean="0">
              <a:solidFill>
                <a:srgbClr val="0000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07976" y="4509119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서기</a:t>
            </a:r>
            <a:endParaRPr lang="en-US" altLang="ko-KR" sz="160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쁘레시디움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간부의 역할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1484784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ko-KR" altLang="en-US" sz="1600" dirty="0" smtClean="0"/>
              <a:t>④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사업보고서의 각 활동 내용별로 활동원칙과 대상 및 회수 산정 방법에 대해 정확히 알고 있으며 스스로 작성할 수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⑤ 사업보고서 작성을 위해 월별로 활동내용 현황에 대해 별도로 집계하여 정리하여 사업보고서 작성시 활용하고 있다</a:t>
            </a:r>
            <a:r>
              <a:rPr lang="en-US" altLang="ko-KR" sz="1600" dirty="0" smtClean="0"/>
              <a:t>. 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⑥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예비단원이 선서 후 행동단원으로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입단시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단원기록카드를 빠짐없이 기재 및 보관하고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⑦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쁘레시디움의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각종 문서 종류 및 보존연한에 대해 정확히 알고 있으며 잘 관리하고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⑧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매월 평의회에 제출하는 월례보고서의 기재할 내용에 대해 잘 알고 있으며 누락 없이 제출하고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 </a:t>
            </a:r>
            <a:r>
              <a:rPr lang="ko-KR" altLang="en-US" sz="1600" dirty="0" smtClean="0"/>
              <a:t>⑨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성월별</a:t>
            </a:r>
            <a:r>
              <a:rPr lang="ko-KR" altLang="en-US" sz="1600" dirty="0" smtClean="0"/>
              <a:t> 신심행사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성체조배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십자가의길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묵주기도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성지순례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행동단원 모집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협조단원 모집 및 돌봄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예비자 돌봄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쉬는교우권면</a:t>
            </a:r>
            <a:r>
              <a:rPr lang="ko-KR" altLang="en-US" sz="1600" dirty="0" smtClean="0"/>
              <a:t> 등에 대해 단장을 도와 적극적으로 활동하고 있다</a:t>
            </a:r>
            <a:r>
              <a:rPr lang="en-US" altLang="ko-KR" sz="1600" dirty="0" smtClean="0"/>
              <a:t>.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 </a:t>
            </a:r>
            <a:r>
              <a:rPr lang="ko-KR" altLang="en-US" sz="1600" dirty="0" smtClean="0"/>
              <a:t>⑩ 단장과 함께 차기 간부의 역할을 수행 할 단원을 사전에 적극적으로 물색하여 일부 임무를 단장의 위임 지시를 받아 잘 지도를 하고 있다</a:t>
            </a:r>
            <a:r>
              <a:rPr lang="en-US" altLang="ko-KR" sz="1600" dirty="0" smtClean="0"/>
              <a:t>. </a:t>
            </a:r>
            <a:endParaRPr lang="en-US" altLang="ko-KR" sz="6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755576" y="105273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서기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55576" y="55892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회계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006181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ko-KR" altLang="en-US" sz="1600" dirty="0" smtClean="0"/>
              <a:t>①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회계장부를 정확히 기재하고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주회합시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회계보고를 잘 수행하고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회계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유고시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단장이 대신 보고하는 절차를 알고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쁘레시디움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간부의 역할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755576" y="105273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회계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4969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ko-KR" altLang="en-US" sz="1600" dirty="0" smtClean="0"/>
              <a:t>② 평의회시 의연금을 매월 누락 없이 지출하며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평의회 회계보고를 통하여 지출된 의연금을 확인하고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주회합시</a:t>
            </a:r>
            <a:r>
              <a:rPr lang="ko-KR" altLang="en-US" sz="1600" dirty="0" smtClean="0"/>
              <a:t> 보고를 잘 수행하고 있다</a:t>
            </a:r>
            <a:r>
              <a:rPr lang="en-US" altLang="ko-KR" sz="1600" dirty="0" smtClean="0"/>
              <a:t>. 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③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평의회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순방시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회계장부를 제출하여 이상 유무를 확인 하여 서명을 받고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④ 비밀헌금은 훈화가 끝난 후 헌금주머니를 이용하여 받고 있으며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주회합이</a:t>
            </a:r>
            <a:r>
              <a:rPr lang="ko-KR" altLang="en-US" sz="1600" dirty="0" smtClean="0"/>
              <a:t> 끝난 후 집계 및 장부에 기재하고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⑤ 사업보고를 위하여 의연금 수입 및 지출 현황을 잘 정리하여 서기에게 제출하고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⑥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회계장부의 보존연한을 잘 숙지하고 있으며 관리하고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⑦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야외행사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친목회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기타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축일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선서단원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사유로 비용 충당을 위해 소액을 염출 후 단장과 협의하여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지출시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별도 장부 정리 및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주회합시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지출내역을 보고하고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⑧ 회계사고에 대한 배상 책임은 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간부 모두에게 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특히 단장과 회계는 그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차적인 책임이 있다는 것을 알고 있다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⑨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의연금 지출방법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해체 및 분단하는 경우의 의연금 처리기준을 정확히 알고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</a:t>
            </a:r>
            <a:r>
              <a:rPr lang="ko-KR" altLang="en-US" sz="1600" dirty="0" smtClean="0"/>
              <a:t> ⑩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성월별</a:t>
            </a:r>
            <a:r>
              <a:rPr lang="ko-KR" altLang="en-US" sz="1600" dirty="0" smtClean="0"/>
              <a:t> 신심행사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성체조배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십자가의길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묵주기도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성지순례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행동단원 모집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협조단원 모집 및 돌봄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예비자 돌봄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쉬는교우권면</a:t>
            </a:r>
            <a:r>
              <a:rPr lang="ko-KR" altLang="en-US" sz="1600" dirty="0" smtClean="0"/>
              <a:t> 등에 대해 단장을 도와 적극적으로 활동하고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</a:t>
            </a:r>
            <a:r>
              <a:rPr lang="ko-KR" altLang="en-US" sz="1600" dirty="0" smtClean="0"/>
              <a:t> ⑪ 단장과 함께 차기 간부의 역할을 수행 할 단원을 사전에 적극적으로 물색하여 일부 임무를 단장의 위임 지시를 받아 잘 지도를 하고 있다</a:t>
            </a:r>
            <a:r>
              <a:rPr lang="en-US" altLang="ko-KR" sz="1600" dirty="0" smtClean="0"/>
              <a:t>. </a:t>
            </a:r>
            <a:endParaRPr lang="ko-KR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일반 단원의 역할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755576" y="105273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●</a:t>
            </a:r>
            <a:r>
              <a:rPr lang="en-US" altLang="ko-KR" sz="1600" b="1" dirty="0" smtClean="0">
                <a:latin typeface="+mn-ea"/>
              </a:rPr>
              <a:t>  </a:t>
            </a:r>
            <a:r>
              <a:rPr lang="ko-KR" altLang="en-US" sz="1600" b="1" dirty="0" err="1" smtClean="0">
                <a:latin typeface="+mn-ea"/>
              </a:rPr>
              <a:t>쁘레시디움</a:t>
            </a:r>
            <a:r>
              <a:rPr lang="ko-KR" altLang="en-US" sz="1600" b="1" dirty="0" smtClean="0">
                <a:latin typeface="+mn-ea"/>
              </a:rPr>
              <a:t> 단원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ko-KR" altLang="en-US" sz="1600" dirty="0" smtClean="0"/>
              <a:t>① 배당 받은 활동을 솔선수범하여 수행하고 있다</a:t>
            </a:r>
            <a:r>
              <a:rPr lang="en-US" altLang="ko-KR" sz="1600" dirty="0" smtClean="0"/>
              <a:t>.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② </a:t>
            </a:r>
            <a:r>
              <a:rPr lang="ko-KR" altLang="en-US" sz="1600" dirty="0" smtClean="0">
                <a:solidFill>
                  <a:srgbClr val="0000FF"/>
                </a:solidFill>
              </a:rPr>
              <a:t>양심에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꺼리낌</a:t>
            </a:r>
            <a:r>
              <a:rPr lang="ko-KR" altLang="en-US" sz="1600" dirty="0" smtClean="0">
                <a:solidFill>
                  <a:srgbClr val="0000FF"/>
                </a:solidFill>
              </a:rPr>
              <a:t> 없이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주회합</a:t>
            </a:r>
            <a:r>
              <a:rPr lang="ko-KR" altLang="en-US" sz="1600" dirty="0" smtClean="0">
                <a:solidFill>
                  <a:srgbClr val="0000FF"/>
                </a:solidFill>
              </a:rPr>
              <a:t> 출석 의무를 충실히 지키고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 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③ 간부의 역할 수행을 할 수 있는 수준으로 간부의 역할에 대해 잘 알고 있다</a:t>
            </a:r>
            <a:r>
              <a:rPr lang="en-US" altLang="ko-KR" sz="1600" dirty="0" smtClean="0"/>
              <a:t>.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④ </a:t>
            </a:r>
            <a:r>
              <a:rPr lang="ko-KR" altLang="en-US" sz="1600" dirty="0" smtClean="0">
                <a:solidFill>
                  <a:srgbClr val="0000FF"/>
                </a:solidFill>
              </a:rPr>
              <a:t>비밀헌금의 의미와 사용처에 대해 잘 알고 있으며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출석하지 않은 차수까지 포함하여 비밀헌금을 충실히 잘 내고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 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⑤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주회합</a:t>
            </a:r>
            <a:r>
              <a:rPr lang="ko-KR" altLang="en-US" sz="1600" dirty="0" smtClean="0">
                <a:solidFill>
                  <a:srgbClr val="0000FF"/>
                </a:solidFill>
              </a:rPr>
              <a:t> 출석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교육 등 참여 독려를 위한 간부의 연락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문자메세지</a:t>
            </a:r>
            <a:r>
              <a:rPr lang="en-US" altLang="ko-KR" sz="1600" dirty="0" smtClean="0">
                <a:solidFill>
                  <a:srgbClr val="0000FF"/>
                </a:solidFill>
              </a:rPr>
              <a:t>,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카톡</a:t>
            </a:r>
            <a:r>
              <a:rPr lang="ko-KR" altLang="en-US" sz="1600" dirty="0" smtClean="0">
                <a:solidFill>
                  <a:srgbClr val="0000FF"/>
                </a:solidFill>
              </a:rPr>
              <a:t> 등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  <a:r>
              <a:rPr lang="ko-KR" altLang="en-US" sz="1600" dirty="0" smtClean="0">
                <a:solidFill>
                  <a:srgbClr val="0000FF"/>
                </a:solidFill>
              </a:rPr>
              <a:t>에 잘 응답하고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⑥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대 행사에 적극적인 참여를 하고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부득이 한 사정으로 </a:t>
            </a:r>
            <a:r>
              <a:rPr lang="ko-KR" altLang="en-US" sz="1600" dirty="0" err="1" smtClean="0"/>
              <a:t>불참시</a:t>
            </a:r>
            <a:r>
              <a:rPr lang="ko-KR" altLang="en-US" sz="1600" dirty="0" smtClean="0"/>
              <a:t> 타 본당의 행사에 참여하여 의무를 지키려고 노력하고 있다</a:t>
            </a:r>
            <a:r>
              <a:rPr lang="en-US" altLang="ko-KR" sz="1600" dirty="0" smtClean="0"/>
              <a:t>.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⑦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sz="1600" dirty="0" smtClean="0">
                <a:solidFill>
                  <a:srgbClr val="0000FF"/>
                </a:solidFill>
              </a:rPr>
              <a:t> 단원 모집을 위한 기도와 함께 적극적인 관심과 노력을 하고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⑧ </a:t>
            </a:r>
            <a:r>
              <a:rPr lang="ko-KR" altLang="en-US" sz="1600" dirty="0" smtClean="0">
                <a:solidFill>
                  <a:srgbClr val="0000FF"/>
                </a:solidFill>
              </a:rPr>
              <a:t>예비신자 입교 권면 등 선교활동을 위한 기도와 함께 적극적인 관심과 노력을 하고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  <a:r>
              <a:rPr lang="ko-KR" altLang="en-US" sz="1600" dirty="0" smtClean="0"/>
              <a:t>   </a:t>
            </a: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dirty="0" smtClean="0"/>
              <a:t>⑨ </a:t>
            </a:r>
            <a:r>
              <a:rPr lang="ko-KR" altLang="en-US" sz="1600" dirty="0" smtClean="0">
                <a:solidFill>
                  <a:srgbClr val="0000FF"/>
                </a:solidFill>
              </a:rPr>
              <a:t>활동 원칙과 활동 횟수 산정에 대해 잘 알고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 </a:t>
            </a:r>
          </a:p>
          <a:p>
            <a:pPr marL="273050" indent="-273050"/>
            <a:endParaRPr lang="en-US" altLang="ko-KR" sz="600" dirty="0" smtClean="0">
              <a:solidFill>
                <a:srgbClr val="0000FF"/>
              </a:solidFill>
            </a:endParaRPr>
          </a:p>
          <a:p>
            <a:pPr marL="273050" indent="-273050"/>
            <a:r>
              <a:rPr lang="ko-KR" altLang="en-US" sz="1600" dirty="0" smtClean="0"/>
              <a:t>⑩ </a:t>
            </a:r>
            <a:r>
              <a:rPr lang="ko-KR" altLang="en-US" sz="1600" dirty="0" smtClean="0">
                <a:solidFill>
                  <a:srgbClr val="0000FF"/>
                </a:solidFill>
              </a:rPr>
              <a:t>묵주기도와 기타 기도 활동에 적극적으로 참여하고 있다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 marL="273050" indent="-273050"/>
            <a:endParaRPr lang="en-US" altLang="ko-KR" sz="600" dirty="0" smtClean="0"/>
          </a:p>
          <a:p>
            <a:pPr marL="273050" indent="-273050"/>
            <a:r>
              <a:rPr lang="ko-KR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</a:t>
            </a:r>
            <a:r>
              <a:rPr lang="ko-KR" altLang="en-US" sz="1600" dirty="0" smtClean="0"/>
              <a:t> ⑪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성월별</a:t>
            </a:r>
            <a:r>
              <a:rPr lang="ko-KR" altLang="en-US" sz="1600" dirty="0" smtClean="0"/>
              <a:t> 신심행사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성체조배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십자가의길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묵주기도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성지순례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행동단원 모집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협조단원 모집 및 돌봄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예비자 돌봄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쉬는교우권면</a:t>
            </a:r>
            <a:r>
              <a:rPr lang="ko-KR" altLang="en-US" sz="1600" dirty="0" smtClean="0"/>
              <a:t> 등에 대해 단장을 도와 적극적으로 활동하고 있다</a:t>
            </a:r>
            <a:r>
              <a:rPr lang="en-US" altLang="ko-KR" sz="1600" dirty="0" smtClean="0"/>
              <a:t>.</a:t>
            </a:r>
            <a:endParaRPr lang="en-US" altLang="ko-KR" sz="600" dirty="0" smtClean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사업보고서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작성 요령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96752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u="sng" dirty="0" smtClean="0"/>
              <a:t>1. </a:t>
            </a:r>
            <a:r>
              <a:rPr lang="ko-KR" altLang="en-US" sz="1400" b="1" u="sng" dirty="0" smtClean="0"/>
              <a:t>표지의 보고일</a:t>
            </a:r>
            <a:endParaRPr lang="ko-KR" altLang="en-US" sz="1400" dirty="0" smtClean="0"/>
          </a:p>
          <a:p>
            <a:pPr>
              <a:buFontTx/>
              <a:buChar char="-"/>
            </a:pPr>
            <a:r>
              <a:rPr lang="ko-KR" altLang="en-US" sz="1400" dirty="0" err="1" smtClean="0"/>
              <a:t>보고일은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쁘레시디움이</a:t>
            </a:r>
            <a:r>
              <a:rPr lang="ko-KR" altLang="en-US" sz="1400" dirty="0" smtClean="0"/>
              <a:t> 평의회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꾸리아</a:t>
            </a:r>
            <a:r>
              <a:rPr lang="en-US" altLang="ko-KR" sz="1400" dirty="0" smtClean="0"/>
              <a:t>,</a:t>
            </a:r>
            <a:r>
              <a:rPr lang="ko-KR" altLang="en-US" sz="1400" dirty="0" err="1" smtClean="0"/>
              <a:t>꼬미씨움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에서 보고하는 평의회 개최일자를 기재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2. </a:t>
            </a:r>
            <a:r>
              <a:rPr lang="ko-KR" altLang="en-US" sz="1400" b="1" u="sng" dirty="0" smtClean="0"/>
              <a:t>직속과 소속 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사업보고는 </a:t>
            </a:r>
            <a:r>
              <a:rPr lang="ko-KR" altLang="en-US" sz="1400" dirty="0" err="1" smtClean="0"/>
              <a:t>꾸리아</a:t>
            </a:r>
            <a:r>
              <a:rPr lang="ko-KR" altLang="en-US" sz="1400" dirty="0" smtClean="0"/>
              <a:t> 또는 </a:t>
            </a:r>
            <a:r>
              <a:rPr lang="ko-KR" altLang="en-US" sz="1400" dirty="0" err="1" smtClean="0"/>
              <a:t>꼬미씨움</a:t>
            </a:r>
            <a:r>
              <a:rPr lang="ko-KR" altLang="en-US" sz="1400" dirty="0" smtClean="0"/>
              <a:t> 등의 소속된 평의회에서 하므로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상단부에</a:t>
            </a:r>
            <a:r>
              <a:rPr lang="ko-KR" altLang="en-US" sz="1400" dirty="0" smtClean="0"/>
              <a:t> “</a:t>
            </a:r>
            <a:r>
              <a:rPr lang="ko-KR" altLang="en-US" sz="1400" dirty="0" err="1" smtClean="0"/>
              <a:t>호도명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+ </a:t>
            </a:r>
            <a:r>
              <a:rPr lang="ko-KR" altLang="en-US" sz="1400" dirty="0" err="1" smtClean="0"/>
              <a:t>꾸리아</a:t>
            </a:r>
            <a:r>
              <a:rPr lang="ko-KR" altLang="en-US" sz="1400" dirty="0" smtClean="0"/>
              <a:t> 직속” 하단부에 “</a:t>
            </a:r>
            <a:r>
              <a:rPr lang="ko-KR" altLang="en-US" sz="1400" dirty="0" err="1" smtClean="0"/>
              <a:t>호도명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+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”</a:t>
            </a:r>
          </a:p>
          <a:p>
            <a:r>
              <a:rPr lang="ko-KR" altLang="en-US" sz="1400" dirty="0" smtClean="0"/>
              <a:t>  </a:t>
            </a:r>
            <a:r>
              <a:rPr lang="ko-KR" altLang="en-US" sz="1400" dirty="0" err="1" smtClean="0"/>
              <a:t>상단부에</a:t>
            </a:r>
            <a:r>
              <a:rPr lang="ko-KR" altLang="en-US" sz="1400" dirty="0" smtClean="0"/>
              <a:t> “</a:t>
            </a:r>
            <a:r>
              <a:rPr lang="ko-KR" altLang="en-US" sz="1400" dirty="0" err="1" smtClean="0"/>
              <a:t>호도명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+ </a:t>
            </a:r>
            <a:r>
              <a:rPr lang="ko-KR" altLang="en-US" sz="1400" dirty="0" err="1" smtClean="0"/>
              <a:t>꼬미씨움</a:t>
            </a:r>
            <a:r>
              <a:rPr lang="ko-KR" altLang="en-US" sz="1400" dirty="0" smtClean="0"/>
              <a:t> 직속” 하단부에 “</a:t>
            </a:r>
            <a:r>
              <a:rPr lang="ko-KR" altLang="en-US" sz="1400" dirty="0" err="1" smtClean="0"/>
              <a:t>호도명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+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”</a:t>
            </a:r>
            <a:r>
              <a:rPr lang="ko-KR" altLang="en-US" sz="1400" dirty="0" err="1" smtClean="0"/>
              <a:t>으로</a:t>
            </a:r>
            <a:r>
              <a:rPr lang="ko-KR" altLang="en-US" sz="1400" dirty="0" smtClean="0"/>
              <a:t> 기재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en-US" altLang="ko-KR" sz="1400" b="1" u="sng" dirty="0" smtClean="0"/>
              <a:t>3. </a:t>
            </a:r>
            <a:r>
              <a:rPr lang="ko-KR" altLang="en-US" sz="1400" b="1" u="sng" dirty="0" smtClean="0"/>
              <a:t>설립일 및 승인일 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쁘레시디움의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설립일은</a:t>
            </a:r>
            <a:r>
              <a:rPr lang="ko-KR" altLang="en-US" sz="1400" dirty="0" smtClean="0"/>
              <a:t> 최초 </a:t>
            </a:r>
            <a:r>
              <a:rPr lang="ko-KR" altLang="en-US" sz="1400" dirty="0" err="1" smtClean="0"/>
              <a:t>주회합일을</a:t>
            </a:r>
            <a:r>
              <a:rPr lang="ko-KR" altLang="en-US" sz="1400" dirty="0" smtClean="0"/>
              <a:t> 기재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전 차 사업보고서 참조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인가일은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쁘레시디움이</a:t>
            </a:r>
            <a:r>
              <a:rPr lang="ko-KR" altLang="en-US" sz="1400" dirty="0" smtClean="0"/>
              <a:t> 설립되어 상급평의회로부터 승인을 받은 날을 기재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4. </a:t>
            </a:r>
            <a:r>
              <a:rPr lang="ko-KR" altLang="en-US" sz="1400" b="1" u="sng" dirty="0" smtClean="0"/>
              <a:t>보고기간 및 주간 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차수의 기재는 가능한 보고하는 주의 전주까지만을 보고기간</a:t>
            </a:r>
            <a:r>
              <a:rPr lang="en-US" altLang="ko-KR" sz="1400" dirty="0" smtClean="0"/>
              <a:t>(52</a:t>
            </a:r>
            <a:r>
              <a:rPr lang="ko-KR" altLang="en-US" sz="1400" dirty="0" smtClean="0"/>
              <a:t>주 </a:t>
            </a:r>
            <a:r>
              <a:rPr lang="en-US" altLang="ko-KR" sz="1400" dirty="0" smtClean="0"/>
              <a:t>~ 54</a:t>
            </a:r>
            <a:r>
              <a:rPr lang="ko-KR" altLang="en-US" sz="1400" dirty="0" smtClean="0"/>
              <a:t>주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으로 하여 집계함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주간의 표시는 이번 보고 </a:t>
            </a:r>
            <a:r>
              <a:rPr lang="ko-KR" altLang="en-US" sz="1400" dirty="0" err="1" smtClean="0"/>
              <a:t>회차에서</a:t>
            </a:r>
            <a:r>
              <a:rPr lang="ko-KR" altLang="en-US" sz="1400" dirty="0" smtClean="0"/>
              <a:t> 보고 시작 </a:t>
            </a:r>
            <a:r>
              <a:rPr lang="ko-KR" altLang="en-US" sz="1400" dirty="0" err="1" smtClean="0"/>
              <a:t>회차를</a:t>
            </a:r>
            <a:r>
              <a:rPr lang="ko-KR" altLang="en-US" sz="1400" dirty="0" smtClean="0"/>
              <a:t> 빼고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을 더하여 정확히 산정 </a:t>
            </a:r>
          </a:p>
          <a:p>
            <a:r>
              <a:rPr lang="ko-KR" altLang="en-US" sz="1400" dirty="0" smtClean="0"/>
              <a:t>  예시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보고차수가 제 </a:t>
            </a:r>
            <a:r>
              <a:rPr lang="en-US" altLang="ko-KR" sz="1400" dirty="0" smtClean="0"/>
              <a:t>115</a:t>
            </a:r>
            <a:r>
              <a:rPr lang="ko-KR" altLang="en-US" sz="1400" dirty="0" smtClean="0"/>
              <a:t>차 </a:t>
            </a:r>
            <a:r>
              <a:rPr lang="en-US" altLang="ko-KR" sz="1400" dirty="0" smtClean="0"/>
              <a:t>– </a:t>
            </a:r>
            <a:r>
              <a:rPr lang="ko-KR" altLang="en-US" sz="1400" dirty="0" smtClean="0"/>
              <a:t>제 </a:t>
            </a:r>
            <a:r>
              <a:rPr lang="en-US" altLang="ko-KR" sz="1400" dirty="0" smtClean="0"/>
              <a:t>167</a:t>
            </a:r>
            <a:r>
              <a:rPr lang="ko-KR" altLang="en-US" sz="1400" dirty="0" smtClean="0"/>
              <a:t>차 일 경우 </a:t>
            </a:r>
            <a:r>
              <a:rPr lang="en-US" altLang="ko-KR" sz="1400" dirty="0" smtClean="0"/>
              <a:t>-&gt; (167</a:t>
            </a:r>
            <a:r>
              <a:rPr lang="ko-KR" altLang="en-US" sz="1400" dirty="0" smtClean="0"/>
              <a:t>차 </a:t>
            </a:r>
            <a:r>
              <a:rPr lang="en-US" altLang="ko-KR" sz="1400" dirty="0" smtClean="0"/>
              <a:t>– 115</a:t>
            </a:r>
            <a:r>
              <a:rPr lang="ko-KR" altLang="en-US" sz="1400" dirty="0" smtClean="0"/>
              <a:t>차 </a:t>
            </a:r>
            <a:r>
              <a:rPr lang="en-US" altLang="ko-KR" sz="1400" dirty="0" smtClean="0"/>
              <a:t>) + 1 = 53</a:t>
            </a:r>
            <a:r>
              <a:rPr lang="ko-KR" altLang="en-US" sz="1400" dirty="0" smtClean="0"/>
              <a:t>주간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en-US" altLang="ko-KR" sz="1400" b="1" u="sng" dirty="0" smtClean="0"/>
              <a:t>5. </a:t>
            </a:r>
            <a:r>
              <a:rPr lang="ko-KR" altLang="en-US" sz="1400" b="1" u="sng" dirty="0" err="1" smtClean="0"/>
              <a:t>주회합</a:t>
            </a:r>
            <a:r>
              <a:rPr lang="ko-KR" altLang="en-US" sz="1400" b="1" u="sng" dirty="0" smtClean="0"/>
              <a:t> 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매주 </a:t>
            </a:r>
            <a:r>
              <a:rPr lang="ko-KR" altLang="en-US" sz="1400" dirty="0" err="1" smtClean="0"/>
              <a:t>주회합을</a:t>
            </a:r>
            <a:r>
              <a:rPr lang="ko-KR" altLang="en-US" sz="1400" dirty="0" smtClean="0"/>
              <a:t> 갖는 요일과 시간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장소를 기재</a:t>
            </a:r>
          </a:p>
          <a:p>
            <a:pPr>
              <a:buFontTx/>
              <a:buChar char="-"/>
            </a:pPr>
            <a:r>
              <a:rPr lang="ko-KR" altLang="en-US" sz="1400" dirty="0" smtClean="0"/>
              <a:t> 보고기간 중 </a:t>
            </a:r>
            <a:r>
              <a:rPr lang="ko-KR" altLang="en-US" sz="1400" dirty="0" err="1" smtClean="0"/>
              <a:t>주회합의</a:t>
            </a:r>
            <a:r>
              <a:rPr lang="ko-KR" altLang="en-US" sz="1400" dirty="0" smtClean="0"/>
              <a:t> 요일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시간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장소가 변경되었을 경우 보고 </a:t>
            </a:r>
            <a:r>
              <a:rPr lang="ko-KR" altLang="en-US" sz="1400" dirty="0" err="1" smtClean="0"/>
              <a:t>회차를</a:t>
            </a:r>
            <a:r>
              <a:rPr lang="ko-KR" altLang="en-US" sz="1400" dirty="0" smtClean="0"/>
              <a:t> 기준으로 기재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6. </a:t>
            </a:r>
            <a:r>
              <a:rPr lang="ko-KR" altLang="en-US" sz="1400" b="1" u="sng" dirty="0" smtClean="0"/>
              <a:t>간부 기재 </a:t>
            </a:r>
            <a:endParaRPr lang="ko-KR" altLang="en-US" sz="1400" dirty="0" smtClean="0"/>
          </a:p>
          <a:p>
            <a:r>
              <a:rPr lang="en-US" altLang="ko-KR" sz="1400" b="1" dirty="0" smtClean="0">
                <a:solidFill>
                  <a:srgbClr val="0000FF"/>
                </a:solidFill>
              </a:rPr>
              <a:t>-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직책 중 “담당사제” 가 “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영적지도자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”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로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다시 변경되었음에 주의해야 함</a:t>
            </a:r>
          </a:p>
          <a:p>
            <a:pPr>
              <a:buFontTx/>
              <a:buChar char="-"/>
            </a:pPr>
            <a:r>
              <a:rPr lang="ko-KR" altLang="en-US" sz="1400" dirty="0" smtClean="0"/>
              <a:t> 간부는 사업보고 현재의 </a:t>
            </a:r>
            <a:r>
              <a:rPr lang="ko-KR" altLang="en-US" sz="1400" dirty="0" err="1" smtClean="0"/>
              <a:t>간부명을</a:t>
            </a:r>
            <a:r>
              <a:rPr lang="ko-KR" altLang="en-US" sz="1400" dirty="0" smtClean="0"/>
              <a:t> 기재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공석일 경우 공석으로 기재</a:t>
            </a:r>
            <a:endParaRPr lang="ko-K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12000"/>
          </a:blip>
          <a:srcRect/>
          <a:stretch>
            <a:fillRect/>
          </a:stretch>
        </p:blipFill>
        <p:spPr bwMode="auto">
          <a:xfrm>
            <a:off x="35496" y="1052736"/>
            <a:ext cx="22684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밥 그릇 속의 머리카락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323528" y="1268760"/>
            <a:ext cx="43924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그들 부부는 칠순 노모가 차려주는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저녁상을 받습니다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부부가 맞벌이를 시작하면서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집안 살림은 통째로 눈 침침하고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굽은 허리 칠순 노모의 차지가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돼버린 것입니다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여느 날과 마찬가지로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그날도 부부는 노모가 차린 저녁상을 받았습니다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한 참 식사를 하고 있는데 노모가 불쑥 말을 꺼냈습니다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나 돋보기 하나 사야 할 것 같은데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……”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생전 당신 입으로 뭘 사달라고 한 적이 없는데다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신문 한 장 볼 일 없는 까막눈인 어머니가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돋보기를 사달라니 웬일인가 싶었지만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아들은 별다른 말없이 다음으로 미루고 말았습니다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그리고 다음날 저녁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먼저 퇴근한 아내가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막 현관에 들어서는 남편에게 다가가 호들갑을 떨었습니다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여보 아무래도 어머님이 늦바람 나셨나 봐 </a:t>
            </a:r>
            <a:endParaRPr lang="en-US" altLang="ko-KR" sz="14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어제는 안경을 사내라고 하시더니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,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좀 전엔 생전 안 하던 염색을 하셨지 뭐야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?”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716016" y="1262365"/>
            <a:ext cx="4319464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아내의 너스레에 아들은 볼멘소리를 던졌습니다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다 늙어서 왜 안 하던 일을 하고 그러신대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?”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우연히 아들 내외의 대화를 들은 노모는 부엌으로 갔습니다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노모는 언제 장만했는지 돋보기를 끼고 쌀을 씻으셨습니다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며느리는 그런 노모의 모습이 신기하기도 하고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정말 남자 친구가 생겼나 싶어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눈치를 살폈습니다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식탁 앞에 아들 내외가 앉자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어머니가 먼저 침묵을 깼습니다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안경은 인자 됐다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.”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엊그제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느이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아들 밥그릇에 흰머리가 하나 들어갔나 보더라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애가 어찌나 화를 내던지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….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이제 안경도 끼고 머리도 염색을 했으니까 그럴 일 없겠지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아들은 그제야 어머니가 왜 돋보기를 사달라고 하셨는지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,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왜 하얗게 센 머리를 염색하셨는지 깨달았습니다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아무 말도 못하고 고개를 숙인 아들의 눈에 논물이 맺혔습니다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먹고 살기 위해 무언가 해주기만 바랐을 뿐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 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어머니의 머리가 그새 온통 백발이 된 것도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아들은 모르고 있었습니다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사업보고서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작성 요령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96752"/>
            <a:ext cx="8496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u="sng" dirty="0" smtClean="0"/>
              <a:t>7. </a:t>
            </a:r>
            <a:r>
              <a:rPr lang="ko-KR" altLang="en-US" sz="1400" b="1" u="sng" dirty="0" err="1" smtClean="0"/>
              <a:t>출석율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간부와 단원의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출석율</a:t>
            </a:r>
            <a:r>
              <a:rPr lang="ko-KR" altLang="en-US" sz="1400" dirty="0" smtClean="0"/>
              <a:t> 각각 산출하여 기재 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보고기간 중 그 직책의 간부가 변경되었을 경우 직책을 기준으로 해서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주회합과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평의회</a:t>
            </a: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 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출석율을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기재하고 백분율로 표시하며 소수점은 생략</a:t>
            </a:r>
          </a:p>
          <a:p>
            <a:pPr>
              <a:buFontTx/>
              <a:buChar char="-"/>
            </a:pP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쁘레시디움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간부의 평의회 출석률은 상급평의회의 부단장에게 연락하여 출석률을 확인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  또는 평의회 계획서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회의록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12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개월분치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확인 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endParaRPr lang="en-US" altLang="ko-KR" sz="1400" dirty="0" smtClean="0"/>
          </a:p>
          <a:p>
            <a:r>
              <a:rPr lang="en-US" altLang="ko-KR" sz="1400" b="1" u="sng" dirty="0" smtClean="0"/>
              <a:t>8. </a:t>
            </a:r>
            <a:r>
              <a:rPr lang="ko-KR" altLang="en-US" sz="1400" b="1" u="sng" dirty="0" smtClean="0"/>
              <a:t>단원수 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행동단원의 합계는 </a:t>
            </a:r>
            <a:r>
              <a:rPr lang="ko-KR" altLang="en-US" sz="1400" dirty="0" err="1" smtClean="0"/>
              <a:t>정단원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+ </a:t>
            </a:r>
            <a:r>
              <a:rPr lang="ko-KR" altLang="en-US" sz="1400" dirty="0" smtClean="0"/>
              <a:t>예비단원의 계와 일치하여야 함 </a:t>
            </a:r>
          </a:p>
          <a:p>
            <a:pPr>
              <a:buFontTx/>
              <a:buChar char="-"/>
            </a:pPr>
            <a:r>
              <a:rPr lang="ko-KR" altLang="en-US" sz="1400" dirty="0" smtClean="0"/>
              <a:t> 행동단원의 합계는 전차 단원에서 입단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전입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을 더하고 퇴단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전출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및 제명을 뺀 수와 일치시킴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9. </a:t>
            </a:r>
            <a:r>
              <a:rPr lang="ko-KR" altLang="en-US" sz="1400" b="1" u="sng" dirty="0" smtClean="0"/>
              <a:t>단원 구성특성 </a:t>
            </a:r>
            <a:endParaRPr lang="ko-KR" altLang="en-US" sz="1400" dirty="0" smtClean="0"/>
          </a:p>
          <a:p>
            <a:pPr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쁘레시디움의</a:t>
            </a:r>
            <a:r>
              <a:rPr lang="ko-KR" altLang="en-US" sz="1400" dirty="0" smtClean="0"/>
              <a:t> 구성상 특성을 기재</a:t>
            </a:r>
            <a:r>
              <a:rPr lang="en-US" altLang="ko-KR" sz="1400" dirty="0" smtClean="0"/>
              <a:t>- </a:t>
            </a:r>
            <a:r>
              <a:rPr lang="ko-KR" altLang="en-US" sz="1400" dirty="0" smtClean="0"/>
              <a:t>지역적 특성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성별 특성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연령대별 특성 등을 기재함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10. </a:t>
            </a:r>
            <a:r>
              <a:rPr lang="ko-KR" altLang="en-US" sz="1400" b="1" u="sng" dirty="0" smtClean="0"/>
              <a:t>통신교환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통신교환은 상급평의회 와 주고 받은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백실리움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표징이 있는 문서의 건수를 기재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통신종류는 평의회계획서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평의회회의록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월례보고서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사업보고서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종합보고서</a:t>
            </a:r>
            <a:r>
              <a:rPr lang="en-US" altLang="ko-KR" sz="1400" dirty="0" smtClean="0"/>
              <a:t>,</a:t>
            </a:r>
            <a:endParaRPr lang="ko-KR" altLang="en-US" sz="1400" dirty="0" smtClean="0"/>
          </a:p>
          <a:p>
            <a:r>
              <a:rPr lang="ko-KR" altLang="en-US" sz="1400" dirty="0" smtClean="0"/>
              <a:t>  간부임명신청서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방문보고서 등이 해당</a:t>
            </a:r>
            <a:endParaRPr lang="en-US" altLang="ko-KR" sz="1400" dirty="0" smtClean="0"/>
          </a:p>
          <a:p>
            <a:endParaRPr lang="en-US" altLang="ko-KR" sz="1400" b="1" u="sng" dirty="0" smtClean="0"/>
          </a:p>
          <a:p>
            <a:r>
              <a:rPr lang="en-US" altLang="ko-KR" sz="1400" b="1" u="sng" dirty="0" smtClean="0"/>
              <a:t>11. </a:t>
            </a:r>
            <a:r>
              <a:rPr lang="ko-KR" altLang="en-US" sz="1400" b="1" u="sng" dirty="0" smtClean="0"/>
              <a:t>회계보고 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사업보고는 전차보고의 이월금이 없으며 수입은 “비밀헌금” 항목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지출은</a:t>
            </a:r>
          </a:p>
          <a:p>
            <a:r>
              <a:rPr lang="ko-KR" altLang="en-US" sz="1400" dirty="0" smtClean="0"/>
              <a:t>  “의연금” 항목으로만 기재함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상급평의회는 전차보고 이월금이 있음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이월금 및 잔액은 </a:t>
            </a:r>
            <a:r>
              <a:rPr lang="en-US" altLang="ko-KR" sz="1400" dirty="0" smtClean="0"/>
              <a:t>0</a:t>
            </a:r>
            <a:r>
              <a:rPr lang="ko-KR" altLang="en-US" sz="1400" dirty="0" smtClean="0"/>
              <a:t>원 </a:t>
            </a:r>
            <a:r>
              <a:rPr lang="ko-KR" altLang="en-US" sz="1400" dirty="0" err="1" smtClean="0"/>
              <a:t>으로</a:t>
            </a:r>
            <a:r>
              <a:rPr lang="ko-KR" altLang="en-US" sz="1400" dirty="0" smtClean="0"/>
              <a:t> 기재</a:t>
            </a:r>
          </a:p>
          <a:p>
            <a:pPr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본당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레지오는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“위령미사예물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초값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인쇄비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꽃대” 등의 지출항목은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꼬미씨움에서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통합하여 지출하고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  있으므로 기재 하지 않음</a:t>
            </a: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사업보고서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작성 요령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496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u="sng" dirty="0" smtClean="0"/>
              <a:t>12. </a:t>
            </a:r>
            <a:r>
              <a:rPr lang="ko-KR" altLang="en-US" sz="1400" b="1" u="sng" dirty="0" smtClean="0"/>
              <a:t>교육 및 피정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상급평의회가 주관하거나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참석을 배당한 특강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피정 등의 교육에 한하여 기재 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본당에서 주관한 교육은 기재하지 않으나 상급평의회가 참석을 배당하면 기재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</a:t>
            </a:r>
            <a:endParaRPr lang="ko-KR" altLang="en-US" sz="1400" b="1" dirty="0" smtClean="0">
              <a:solidFill>
                <a:srgbClr val="0000FF"/>
              </a:solidFill>
            </a:endParaRP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참석인원은 행동단원을 기준으로 “</a:t>
            </a:r>
            <a:r>
              <a:rPr lang="en-US" altLang="ko-KR" sz="1400" dirty="0" smtClean="0"/>
              <a:t>0</a:t>
            </a:r>
            <a:r>
              <a:rPr lang="ko-KR" altLang="en-US" sz="1400" dirty="0" smtClean="0"/>
              <a:t>명 중 </a:t>
            </a:r>
            <a:r>
              <a:rPr lang="en-US" altLang="ko-KR" sz="1400" dirty="0" smtClean="0"/>
              <a:t>0</a:t>
            </a:r>
            <a:r>
              <a:rPr lang="ko-KR" altLang="en-US" sz="1400" dirty="0" smtClean="0"/>
              <a:t>명 참석”</a:t>
            </a:r>
            <a:r>
              <a:rPr lang="ko-KR" altLang="en-US" sz="1400" dirty="0" err="1" smtClean="0"/>
              <a:t>으로</a:t>
            </a:r>
            <a:r>
              <a:rPr lang="ko-KR" altLang="en-US" sz="1400" dirty="0" smtClean="0"/>
              <a:t> 표시</a:t>
            </a:r>
          </a:p>
          <a:p>
            <a:pPr>
              <a:buFontTx/>
              <a:buChar char="-"/>
            </a:pPr>
            <a:r>
              <a:rPr lang="ko-KR" altLang="en-US" sz="1400" dirty="0" smtClean="0"/>
              <a:t> 상급평의회 주관의 단장간담회 등을 기재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13. </a:t>
            </a:r>
            <a:r>
              <a:rPr lang="ko-KR" altLang="en-US" sz="1400" b="1" u="sng" dirty="0" err="1" smtClean="0"/>
              <a:t>레지오행사</a:t>
            </a:r>
            <a:endParaRPr lang="ko-KR" altLang="en-US" sz="1400" dirty="0" smtClean="0"/>
          </a:p>
          <a:p>
            <a:pPr>
              <a:buFontTx/>
              <a:buChar char="-"/>
            </a:pPr>
            <a:r>
              <a:rPr lang="ko-KR" altLang="en-US" sz="1400" dirty="0" smtClean="0"/>
              <a:t> 행사에는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대 행사만 기재 </a:t>
            </a:r>
            <a:r>
              <a:rPr lang="en-US" altLang="ko-KR" sz="1400" dirty="0" smtClean="0"/>
              <a:t>(5</a:t>
            </a:r>
            <a:r>
              <a:rPr lang="ko-KR" altLang="en-US" sz="1400" dirty="0" smtClean="0"/>
              <a:t>대 행사 이외는 기타행사에 기재</a:t>
            </a:r>
            <a:r>
              <a:rPr lang="en-US" altLang="ko-KR" sz="1400" dirty="0" smtClean="0"/>
              <a:t>)</a:t>
            </a:r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14. </a:t>
            </a:r>
            <a:r>
              <a:rPr lang="ko-KR" altLang="en-US" sz="1400" b="1" u="sng" dirty="0" smtClean="0"/>
              <a:t>기타행사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성지순례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성모의 밤 행사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본당의 날 등 담당사제 지시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상급평의회가 참석을 배당 또는</a:t>
            </a: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상급평의회가 주관을 한 행사를 기재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endParaRPr lang="en-US" altLang="ko-KR" sz="1400" dirty="0" smtClean="0"/>
          </a:p>
          <a:p>
            <a:r>
              <a:rPr lang="en-US" altLang="ko-KR" sz="1400" b="1" u="sng" dirty="0" smtClean="0"/>
              <a:t>15. </a:t>
            </a:r>
            <a:r>
              <a:rPr lang="ko-KR" altLang="en-US" sz="1400" b="1" u="sng" dirty="0" smtClean="0"/>
              <a:t>활동상황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활동 종목 및 </a:t>
            </a:r>
            <a:r>
              <a:rPr lang="ko-KR" altLang="en-US" sz="1400" dirty="0" err="1" smtClean="0"/>
              <a:t>세목별로</a:t>
            </a:r>
            <a:r>
              <a:rPr lang="ko-KR" altLang="en-US" sz="1400" dirty="0" smtClean="0"/>
              <a:t> 대상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회수 누락되지 않게 집계기준을 정확히 숙지하여 기재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활동대상 </a:t>
            </a:r>
            <a:r>
              <a:rPr lang="ko-KR" altLang="en-US" sz="1400" dirty="0" err="1" smtClean="0"/>
              <a:t>미기재</a:t>
            </a:r>
            <a:r>
              <a:rPr lang="ko-KR" altLang="en-US" sz="1400" dirty="0" smtClean="0"/>
              <a:t> 종목 및 세목</a:t>
            </a:r>
          </a:p>
          <a:p>
            <a:r>
              <a:rPr lang="ko-KR" altLang="en-US" sz="1400" dirty="0" smtClean="0">
                <a:solidFill>
                  <a:srgbClr val="0000FF"/>
                </a:solidFill>
              </a:rPr>
              <a:t>* </a:t>
            </a:r>
            <a:r>
              <a:rPr lang="en-US" altLang="ko-KR" sz="1400" dirty="0" smtClean="0">
                <a:solidFill>
                  <a:srgbClr val="0000FF"/>
                </a:solidFill>
              </a:rPr>
              <a:t>“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레지오확장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레지오를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위한 각종 활동 및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+mn-ea"/>
              </a:rPr>
              <a:t>소년레지오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지도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” 는 횟수 및 활동내용만 기재함 </a:t>
            </a:r>
          </a:p>
          <a:p>
            <a:r>
              <a:rPr lang="ko-KR" altLang="en-US" sz="1400" dirty="0" smtClean="0">
                <a:solidFill>
                  <a:srgbClr val="0000FF"/>
                </a:solidFill>
              </a:rPr>
              <a:t>*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본당협조 및 기타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”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는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횟수 및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활동내용만 기재함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r>
              <a:rPr lang="en-US" altLang="ko-KR" sz="1400" b="1" dirty="0" smtClean="0">
                <a:solidFill>
                  <a:srgbClr val="0000FF"/>
                </a:solidFill>
              </a:rPr>
              <a:t>*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소공동체협조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반모임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교육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은 참가 인원수를 기재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*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연도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장례미사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장지수행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”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은 참가한 인원을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(00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명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로 기재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(2009.8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레지아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결정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</a:t>
            </a:r>
            <a:endParaRPr lang="ko-KR" altLang="en-US" sz="1400" b="1" dirty="0" smtClean="0">
              <a:solidFill>
                <a:srgbClr val="0000FF"/>
              </a:solidFill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*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협조단원 모집은 “모집대상 인원 및 횟수” 기재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협조단원 돌봄은 기존 협조단원에 대한 돌봄 횟수만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 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돌봄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000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회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로 주요활동내용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란에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기재</a:t>
            </a:r>
          </a:p>
          <a:p>
            <a:r>
              <a:rPr lang="ko-KR" altLang="en-US" sz="1400" dirty="0" smtClean="0"/>
              <a:t>*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복음선교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교우돌봄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이웃돌봄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은 대상인원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횟수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활동내용을 기재</a:t>
            </a:r>
          </a:p>
          <a:p>
            <a:r>
              <a:rPr lang="en-US" altLang="ko-KR" sz="1400" dirty="0" smtClean="0"/>
              <a:t>* </a:t>
            </a:r>
            <a:r>
              <a:rPr lang="ko-KR" altLang="en-US" sz="1400" dirty="0" smtClean="0"/>
              <a:t>활동 항목별로 “주요활동내용”</a:t>
            </a:r>
            <a:r>
              <a:rPr lang="ko-KR" altLang="en-US" sz="1400" dirty="0" err="1" smtClean="0"/>
              <a:t>란은</a:t>
            </a:r>
            <a:r>
              <a:rPr lang="ko-KR" altLang="en-US" sz="1400" dirty="0" smtClean="0"/>
              <a:t> 간단하게 활동에 관한 중요 단어만 기재</a:t>
            </a:r>
          </a:p>
          <a:p>
            <a:endParaRPr lang="en-US" altLang="ko-KR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사업보고서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작성 요령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16. </a:t>
            </a:r>
            <a:r>
              <a:rPr lang="ko-KR" altLang="en-US" sz="1400" b="1" u="sng" dirty="0" smtClean="0"/>
              <a:t>특기사항</a:t>
            </a:r>
            <a:r>
              <a:rPr lang="en-US" altLang="ko-KR" sz="1400" b="1" u="sng" dirty="0" smtClean="0"/>
              <a:t>(</a:t>
            </a:r>
            <a:r>
              <a:rPr lang="ko-KR" altLang="en-US" sz="1400" b="1" u="sng" dirty="0" smtClean="0"/>
              <a:t>활동 사례</a:t>
            </a:r>
            <a:r>
              <a:rPr lang="en-US" altLang="ko-KR" sz="1400" b="1" u="sng" dirty="0" smtClean="0"/>
              <a:t>)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활동 중 참고가 되거나 교훈이 될 만한 활동을 기재 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활동 종목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세목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을 반드시 기재하고 상세 활동내용을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6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하 원칙에 의거 기재</a:t>
            </a:r>
          </a:p>
          <a:p>
            <a:r>
              <a:rPr lang="en-US" altLang="ko-KR" sz="1400" b="1" dirty="0" smtClean="0">
                <a:solidFill>
                  <a:srgbClr val="0000FF"/>
                </a:solidFill>
              </a:rPr>
              <a:t>  (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구체적으로 언제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어디서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누가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무엇을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왜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어떻게 등으로 기재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altLang="ko-KR" sz="1400" dirty="0" smtClean="0"/>
              <a:t> * </a:t>
            </a:r>
            <a:r>
              <a:rPr lang="ko-KR" altLang="en-US" sz="1400" dirty="0" smtClean="0"/>
              <a:t>예시 </a:t>
            </a:r>
            <a:r>
              <a:rPr lang="en-US" altLang="ko-KR" sz="1400" dirty="0" smtClean="0"/>
              <a:t>: </a:t>
            </a:r>
            <a:r>
              <a:rPr lang="ko-KR" altLang="en-US" sz="1400" dirty="0" smtClean="0">
                <a:solidFill>
                  <a:srgbClr val="FF0000"/>
                </a:solidFill>
              </a:rPr>
              <a:t>복음선교</a:t>
            </a:r>
            <a:r>
              <a:rPr lang="en-US" altLang="ko-KR" sz="1400" dirty="0" smtClean="0">
                <a:solidFill>
                  <a:srgbClr val="FF0000"/>
                </a:solidFill>
              </a:rPr>
              <a:t>(</a:t>
            </a:r>
            <a:r>
              <a:rPr lang="ko-KR" altLang="en-US" sz="1400" dirty="0" smtClean="0">
                <a:solidFill>
                  <a:srgbClr val="FF0000"/>
                </a:solidFill>
              </a:rPr>
              <a:t>외인입교권면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  <a:endParaRPr lang="ko-KR" altLang="en-US" sz="1400" dirty="0" smtClean="0">
              <a:solidFill>
                <a:srgbClr val="FF0000"/>
              </a:solidFill>
            </a:endParaRPr>
          </a:p>
          <a:p>
            <a:r>
              <a:rPr lang="en-US" altLang="ko-KR" sz="1400" dirty="0" smtClean="0"/>
              <a:t>-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활동 대상자의 이름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실명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을 기재 해서는 안됨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비밀준수 의무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</a:t>
            </a:r>
            <a:endParaRPr lang="ko-KR" altLang="en-US" sz="14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ko-KR" altLang="en-US" sz="1400" dirty="0" smtClean="0"/>
              <a:t> 성모님께 보고하는 것이므로 문장의 마침 글은 가능한 “</a:t>
            </a:r>
            <a:r>
              <a:rPr lang="en-US" altLang="ko-KR" sz="1400" dirty="0" smtClean="0"/>
              <a:t>…</a:t>
            </a:r>
            <a:r>
              <a:rPr lang="ko-KR" altLang="en-US" sz="1400" dirty="0" smtClean="0"/>
              <a:t>하였습니다”</a:t>
            </a:r>
            <a:r>
              <a:rPr lang="ko-KR" altLang="en-US" sz="1400" dirty="0" err="1" smtClean="0"/>
              <a:t>로</a:t>
            </a:r>
            <a:r>
              <a:rPr lang="ko-KR" altLang="en-US" sz="1400" dirty="0" smtClean="0"/>
              <a:t> 끝맺기를 권장함</a:t>
            </a:r>
            <a:r>
              <a:rPr lang="en-US" altLang="ko-KR" sz="1400" dirty="0" smtClean="0"/>
              <a:t>.</a:t>
            </a:r>
          </a:p>
          <a:p>
            <a:pPr>
              <a:buFontTx/>
              <a:buChar char="-"/>
            </a:pPr>
            <a:endParaRPr lang="en-US" altLang="ko-KR" sz="1400" dirty="0" smtClean="0"/>
          </a:p>
          <a:p>
            <a:r>
              <a:rPr lang="en-US" altLang="ko-KR" sz="1400" b="1" u="sng" dirty="0" smtClean="0"/>
              <a:t>17. </a:t>
            </a:r>
            <a:r>
              <a:rPr lang="ko-KR" altLang="en-US" sz="1400" b="1" u="sng" dirty="0" smtClean="0"/>
              <a:t>사업보고서의 준비를 위한 단원의 협조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사업보고서를 준비할 경우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간부가 </a:t>
            </a:r>
            <a:r>
              <a:rPr lang="ko-KR" altLang="en-US" sz="1400" dirty="0" err="1" smtClean="0"/>
              <a:t>직책별로</a:t>
            </a:r>
            <a:r>
              <a:rPr lang="ko-KR" altLang="en-US" sz="1400" dirty="0" smtClean="0"/>
              <a:t> 자료 집계 및 정리하여 서기가 최종 작성하고</a:t>
            </a:r>
          </a:p>
          <a:p>
            <a:pPr>
              <a:buFontTx/>
              <a:buChar char="-"/>
            </a:pPr>
            <a:r>
              <a:rPr lang="ko-KR" altLang="en-US" sz="1400" dirty="0" smtClean="0"/>
              <a:t> 작성된 사업보고는 단장 주관으로 전 단원이 함께 모여 자료를 검토하고 반성하는 시간이 필요함 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1400" b="1" u="sng" dirty="0" smtClean="0"/>
              <a:t>18. </a:t>
            </a:r>
            <a:r>
              <a:rPr lang="ko-KR" altLang="en-US" sz="1400" b="1" u="sng" dirty="0" smtClean="0"/>
              <a:t>기타 보고자의 자세 및 질문자의 자세</a:t>
            </a:r>
            <a:endParaRPr lang="ko-KR" altLang="en-US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겸손한 자세로 보고하고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보고내용을 다르게 판단하거나 잘못 이해하여 잘못된 질문이 </a:t>
            </a:r>
          </a:p>
          <a:p>
            <a:r>
              <a:rPr lang="ko-KR" altLang="en-US" sz="1400" dirty="0" smtClean="0"/>
              <a:t>  있다 하더라도 이를 상세히 설명하여 질문자를 이해 시키려는 노력이 필요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pPr>
              <a:buFontTx/>
              <a:buChar char="-"/>
            </a:pPr>
            <a:r>
              <a:rPr lang="ko-KR" altLang="en-US" sz="1400" dirty="0" smtClean="0"/>
              <a:t>질책은 우리 </a:t>
            </a:r>
            <a:r>
              <a:rPr lang="ko-KR" altLang="en-US" sz="1400" dirty="0" err="1" smtClean="0"/>
              <a:t>쁘레시디움을</a:t>
            </a:r>
            <a:r>
              <a:rPr lang="ko-KR" altLang="en-US" sz="1400" dirty="0" smtClean="0"/>
              <a:t> 성장하게 하는 애정 어린 충고라는 점을 인식하고 성실히 경청하고 반박하는</a:t>
            </a:r>
            <a:endParaRPr lang="en-US" altLang="ko-KR" sz="1400" dirty="0" smtClean="0"/>
          </a:p>
          <a:p>
            <a:r>
              <a:rPr lang="ko-KR" altLang="en-US" sz="1400" dirty="0" smtClean="0"/>
              <a:t>  자세나 감정적인 맞대응은 자제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pPr>
              <a:buFontTx/>
              <a:buChar char="-"/>
            </a:pPr>
            <a:r>
              <a:rPr lang="ko-KR" altLang="en-US" sz="1400" dirty="0" smtClean="0"/>
              <a:t>질의 시에는 거수하여 평의회 단장의 지명을 받아 기립하여 소속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직책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성명을 먼저 밝힌 후 질의내용에</a:t>
            </a:r>
            <a:endParaRPr lang="en-US" altLang="ko-KR" sz="1400" dirty="0" smtClean="0"/>
          </a:p>
          <a:p>
            <a:r>
              <a:rPr lang="ko-KR" altLang="en-US" sz="1400" dirty="0" smtClean="0"/>
              <a:t>  대해 발언하고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답변이 부적절 및 미비하다 하여 불평을 지속하여서는 안됨</a:t>
            </a: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레지오활동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원칙 과 활동회수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47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u="sng" dirty="0" smtClean="0"/>
              <a:t>1. </a:t>
            </a:r>
            <a:r>
              <a:rPr lang="ko-KR" altLang="en-US" sz="1400" b="1" u="sng" dirty="0" err="1" smtClean="0"/>
              <a:t>레지오</a:t>
            </a:r>
            <a:r>
              <a:rPr lang="ko-KR" altLang="en-US" sz="1400" b="1" u="sng" dirty="0" smtClean="0"/>
              <a:t> 활동의 원칙</a:t>
            </a:r>
            <a:endParaRPr lang="ko-KR" altLang="en-US" sz="1400" dirty="0" smtClean="0"/>
          </a:p>
          <a:p>
            <a:r>
              <a:rPr lang="en-US" altLang="ko-KR" sz="1400" dirty="0" smtClean="0"/>
              <a:t>1) </a:t>
            </a:r>
            <a:r>
              <a:rPr lang="ko-KR" altLang="en-US" sz="1400" b="1" dirty="0" err="1" smtClean="0"/>
              <a:t>주회합을</a:t>
            </a:r>
            <a:r>
              <a:rPr lang="ko-KR" altLang="en-US" sz="1400" b="1" dirty="0" smtClean="0"/>
              <a:t> 통하여 </a:t>
            </a:r>
            <a:r>
              <a:rPr lang="ko-KR" altLang="en-US" sz="1400" b="1" dirty="0" err="1" smtClean="0"/>
              <a:t>쁘레시디움에서</a:t>
            </a:r>
            <a:r>
              <a:rPr lang="ko-KR" altLang="en-US" sz="1400" b="1" dirty="0" smtClean="0"/>
              <a:t> 배당 받은 활동을 수행하는 것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2)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활동은 지역적인 제약을 받지 않으므로 타 지역에서 수행한 활동도 포함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3) </a:t>
            </a:r>
            <a:r>
              <a:rPr lang="ko-KR" altLang="en-US" sz="1400" dirty="0" smtClean="0"/>
              <a:t>단원이 봉사에 대한 </a:t>
            </a:r>
            <a:r>
              <a:rPr lang="ko-KR" altLang="en-US" sz="1400" dirty="0" err="1" smtClean="0"/>
              <a:t>수고비를</a:t>
            </a:r>
            <a:r>
              <a:rPr lang="ko-KR" altLang="en-US" sz="1400" dirty="0" smtClean="0"/>
              <a:t> 받은 경우는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활동이 아님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4) </a:t>
            </a:r>
            <a:r>
              <a:rPr lang="ko-KR" altLang="en-US" sz="1400" u="sng" dirty="0" smtClean="0"/>
              <a:t>배당하지 않은 자유 활동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본당 단체의 직분으로 활동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단원의 친</a:t>
            </a:r>
            <a:r>
              <a:rPr lang="en-US" altLang="ko-KR" sz="1400" u="sng" dirty="0" smtClean="0"/>
              <a:t>.</a:t>
            </a:r>
            <a:r>
              <a:rPr lang="ko-KR" altLang="en-US" sz="1400" u="sng" dirty="0" smtClean="0"/>
              <a:t>인척 대상 활동</a:t>
            </a:r>
            <a:r>
              <a:rPr lang="en-US" altLang="ko-KR" sz="1400" u="sng" dirty="0" smtClean="0"/>
              <a:t>,</a:t>
            </a:r>
            <a:endParaRPr lang="ko-KR" altLang="en-US" sz="1400" u="sng" dirty="0" smtClean="0"/>
          </a:p>
          <a:p>
            <a:r>
              <a:rPr lang="ko-KR" altLang="en-US" sz="1400" u="sng" dirty="0" smtClean="0"/>
              <a:t>   전례봉사활동 등에 대한 활동 인정 결정은 </a:t>
            </a:r>
            <a:r>
              <a:rPr lang="ko-KR" altLang="en-US" sz="1400" u="sng" dirty="0" err="1" smtClean="0"/>
              <a:t>쁘레시디움</a:t>
            </a:r>
            <a:r>
              <a:rPr lang="ko-KR" altLang="en-US" sz="1400" u="sng" dirty="0" smtClean="0"/>
              <a:t> 단장의 고유 권한이지만</a:t>
            </a:r>
            <a:r>
              <a:rPr lang="en-US" altLang="ko-KR" sz="1400" u="sng" dirty="0" smtClean="0"/>
              <a:t>, </a:t>
            </a:r>
            <a:endParaRPr lang="ko-KR" altLang="en-US" sz="1400" u="sng" dirty="0" smtClean="0"/>
          </a:p>
          <a:p>
            <a:r>
              <a:rPr lang="ko-KR" altLang="en-US" sz="1400" u="sng" dirty="0" smtClean="0"/>
              <a:t>   이러한 활동에 대하여서는 극히 제한적으로 신중한 판단이 필요함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5) </a:t>
            </a:r>
            <a:r>
              <a:rPr lang="ko-KR" altLang="en-US" sz="1400" b="1" dirty="0" smtClean="0"/>
              <a:t>관할 교구의 교구장이나 담당사제 또는 평의회의 지시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특수한 목적에 의한 </a:t>
            </a:r>
            <a:r>
              <a:rPr lang="ko-KR" altLang="en-US" sz="1400" b="1" dirty="0" err="1" smtClean="0"/>
              <a:t>쁘레시디움</a:t>
            </a:r>
            <a:endParaRPr lang="ko-KR" altLang="en-US" sz="1400" b="1" dirty="0" smtClean="0"/>
          </a:p>
          <a:p>
            <a:r>
              <a:rPr lang="ko-KR" altLang="en-US" sz="1400" b="1" dirty="0" smtClean="0"/>
              <a:t>   단장의 지시가 있는 경우 </a:t>
            </a:r>
            <a:r>
              <a:rPr lang="ko-KR" altLang="en-US" sz="1400" b="1" dirty="0" err="1" smtClean="0"/>
              <a:t>레지오</a:t>
            </a:r>
            <a:r>
              <a:rPr lang="ko-KR" altLang="en-US" sz="1400" b="1" dirty="0" smtClean="0"/>
              <a:t> 활동으로 인정 </a:t>
            </a:r>
            <a:r>
              <a:rPr lang="ko-KR" altLang="en-US" sz="1400" b="1" dirty="0" smtClean="0">
                <a:hlinkClick r:id="rId2" action="ppaction://hlinkpres?slideindex=1&amp;slidetitle="/>
              </a:rPr>
              <a:t>☞활동내용 </a:t>
            </a:r>
            <a:endParaRPr lang="en-US" altLang="ko-KR" sz="1400" b="1" dirty="0" smtClean="0"/>
          </a:p>
          <a:p>
            <a:endParaRPr lang="ko-KR" altLang="en-US" sz="1400" dirty="0" smtClean="0"/>
          </a:p>
          <a:p>
            <a:r>
              <a:rPr lang="en-US" altLang="ko-KR" sz="1400" b="1" u="sng" dirty="0" smtClean="0"/>
              <a:t>2. </a:t>
            </a:r>
            <a:r>
              <a:rPr lang="ko-KR" altLang="en-US" sz="1400" b="1" u="sng" dirty="0" smtClean="0"/>
              <a:t>활동회수 산정</a:t>
            </a:r>
            <a:endParaRPr lang="ko-KR" altLang="en-US" sz="1400" dirty="0" smtClean="0"/>
          </a:p>
          <a:p>
            <a:r>
              <a:rPr lang="en-US" altLang="ko-KR" sz="1400" dirty="0" smtClean="0"/>
              <a:t>1)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활동 회수 산정의 기준은 참가한 인원 수에 관계없이 동일한 대상에 대하여 조별 활동한 </a:t>
            </a:r>
            <a:endParaRPr lang="en-US" altLang="ko-KR" sz="1400" dirty="0" smtClean="0"/>
          </a:p>
          <a:p>
            <a:r>
              <a:rPr lang="ko-KR" altLang="en-US" sz="1400" dirty="0" smtClean="0"/>
              <a:t>   회수를 기준으로 회수를 산정</a:t>
            </a:r>
            <a:endParaRPr lang="en-US" altLang="ko-KR" sz="1400" dirty="0" smtClean="0"/>
          </a:p>
          <a:p>
            <a:r>
              <a:rPr lang="en-US" altLang="ko-KR" sz="1400" dirty="0" smtClean="0"/>
              <a:t>2) </a:t>
            </a:r>
            <a:r>
              <a:rPr lang="en-US" altLang="ko-KR" sz="1400" b="1" dirty="0" smtClean="0"/>
              <a:t>“</a:t>
            </a:r>
            <a:r>
              <a:rPr lang="ko-KR" altLang="en-US" sz="1400" b="1" dirty="0" smtClean="0"/>
              <a:t>연도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장례미사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장지수행</a:t>
            </a:r>
            <a:r>
              <a:rPr lang="en-US" altLang="ko-KR" sz="1400" b="1" dirty="0" smtClean="0"/>
              <a:t>”</a:t>
            </a:r>
            <a:r>
              <a:rPr lang="ko-KR" altLang="en-US" sz="1400" b="1" dirty="0" smtClean="0"/>
              <a:t>은 참가한 인원 </a:t>
            </a:r>
            <a:r>
              <a:rPr lang="en-US" altLang="ko-KR" sz="1400" b="1" dirty="0" smtClean="0"/>
              <a:t>(00</a:t>
            </a:r>
            <a:r>
              <a:rPr lang="ko-KR" altLang="en-US" sz="1400" b="1" dirty="0" smtClean="0"/>
              <a:t>명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로 기재 </a:t>
            </a:r>
            <a:r>
              <a:rPr lang="en-US" altLang="ko-KR" sz="1400" dirty="0" smtClean="0"/>
              <a:t>(2009.8 </a:t>
            </a:r>
            <a:r>
              <a:rPr lang="ko-KR" altLang="en-US" sz="1400" dirty="0" err="1" smtClean="0"/>
              <a:t>레지아</a:t>
            </a:r>
            <a:r>
              <a:rPr lang="ko-KR" altLang="en-US" sz="1400" dirty="0" smtClean="0"/>
              <a:t> 결정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endParaRPr lang="ko-KR" altLang="en-US" sz="1400" dirty="0" smtClean="0"/>
          </a:p>
          <a:p>
            <a:r>
              <a:rPr lang="ko-KR" altLang="en-US" sz="1400" dirty="0" smtClean="0"/>
              <a:t>◆조별 활동 사례</a:t>
            </a:r>
            <a:endParaRPr lang="en-US" altLang="ko-KR" sz="1400" dirty="0" smtClean="0"/>
          </a:p>
          <a:p>
            <a:pPr marL="342900" indent="-342900">
              <a:buAutoNum type="arabicParenBoth"/>
            </a:pPr>
            <a:endParaRPr lang="ko-KR" altLang="en-US" sz="1400" dirty="0" smtClean="0"/>
          </a:p>
          <a:p>
            <a:r>
              <a:rPr lang="ko-KR" altLang="en-US" sz="1400" dirty="0" smtClean="0"/>
              <a:t>① 단원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명이 같은 시간에 다른 단원이 다른 시간에 연도 참석 활동은 상가방문 및 연도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회가 됨</a:t>
            </a:r>
          </a:p>
          <a:p>
            <a:r>
              <a:rPr lang="ko-KR" altLang="en-US" sz="1400" dirty="0" smtClean="0"/>
              <a:t>② 단원이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인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조가 되어 복지시설에서 </a:t>
            </a:r>
            <a:r>
              <a:rPr lang="en-US" altLang="ko-KR" sz="1400" dirty="0" smtClean="0"/>
              <a:t>8</a:t>
            </a:r>
            <a:r>
              <a:rPr lang="ko-KR" altLang="en-US" sz="1400" dirty="0" smtClean="0"/>
              <a:t>명에 대해 목욕봉사를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활동은 </a:t>
            </a:r>
          </a:p>
          <a:p>
            <a:r>
              <a:rPr lang="ko-KR" altLang="en-US" sz="1400" dirty="0" smtClean="0"/>
              <a:t>    같은 시간이면 인원 수에 관계 없이 조별 활동한 회수를 기준으로 목욕봉사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회가 됨</a:t>
            </a:r>
          </a:p>
          <a:p>
            <a:r>
              <a:rPr lang="ko-KR" altLang="en-US" sz="1400" dirty="0" smtClean="0"/>
              <a:t>③ 단원 </a:t>
            </a:r>
            <a:r>
              <a:rPr lang="en-US" altLang="ko-KR" sz="1400" dirty="0" smtClean="0"/>
              <a:t>10</a:t>
            </a:r>
            <a:r>
              <a:rPr lang="ko-KR" altLang="en-US" sz="1400" dirty="0" smtClean="0"/>
              <a:t>명이 가두선교 활동 조별 활동한 회수를 기준으로 입교권면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가두선교</a:t>
            </a:r>
            <a:r>
              <a:rPr lang="en-US" altLang="ko-KR" sz="1400" dirty="0" smtClean="0"/>
              <a:t>) 1</a:t>
            </a:r>
            <a:r>
              <a:rPr lang="ko-KR" altLang="en-US" sz="1400" dirty="0" smtClean="0"/>
              <a:t>회가 됨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출석계산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400" b="1" dirty="0" smtClean="0"/>
              <a:t>1. </a:t>
            </a:r>
            <a:r>
              <a:rPr lang="ko-KR" altLang="en-US" sz="1400" b="1" dirty="0" err="1" smtClean="0"/>
              <a:t>주회합</a:t>
            </a:r>
            <a:r>
              <a:rPr lang="ko-KR" altLang="en-US" sz="1400" b="1" dirty="0" smtClean="0"/>
              <a:t> 출석 인정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endParaRPr lang="ko-KR" altLang="en-US" sz="1400" dirty="0" smtClean="0"/>
          </a:p>
          <a:p>
            <a:r>
              <a:rPr lang="en-US" altLang="ko-KR" sz="1400" b="1" dirty="0" smtClean="0"/>
              <a:t>1) </a:t>
            </a:r>
            <a:r>
              <a:rPr lang="ko-KR" altLang="en-US" sz="1400" b="1" dirty="0" err="1" smtClean="0"/>
              <a:t>주회합</a:t>
            </a:r>
            <a:r>
              <a:rPr lang="ko-KR" altLang="en-US" sz="1400" b="1" dirty="0" smtClean="0"/>
              <a:t> 출석의 원칙 </a:t>
            </a:r>
            <a:endParaRPr lang="ko-KR" altLang="en-US" sz="1400" dirty="0" smtClean="0"/>
          </a:p>
          <a:p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회합 참석하지 못한 때에는 어떠한 경우라도 결석 처리 </a:t>
            </a:r>
            <a:endParaRPr lang="en-US" altLang="ko-KR" sz="1400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2) </a:t>
            </a:r>
            <a:r>
              <a:rPr lang="ko-KR" altLang="en-US" sz="1400" b="1" dirty="0" smtClean="0"/>
              <a:t>단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상급 평의회 지시의 </a:t>
            </a:r>
            <a:r>
              <a:rPr lang="ko-KR" altLang="en-US" sz="1400" b="1" dirty="0" err="1" smtClean="0"/>
              <a:t>레지오의</a:t>
            </a:r>
            <a:r>
              <a:rPr lang="ko-KR" altLang="en-US" sz="1400" b="1" dirty="0" smtClean="0"/>
              <a:t> 공적인 업무 수행으로 인한 불참은 출석으로 인정 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(2001.1.19</a:t>
            </a:r>
            <a:r>
              <a:rPr lang="ko-KR" altLang="en-US" sz="1400" b="1" dirty="0" smtClean="0"/>
              <a:t>양 </a:t>
            </a:r>
            <a:r>
              <a:rPr lang="en-US" altLang="ko-KR" sz="1400" b="1" dirty="0" smtClean="0"/>
              <a:t>Se. </a:t>
            </a:r>
            <a:r>
              <a:rPr lang="ko-KR" altLang="en-US" sz="1400" b="1" dirty="0" smtClean="0"/>
              <a:t>협의</a:t>
            </a:r>
            <a:r>
              <a:rPr lang="en-US" altLang="ko-KR" sz="1400" b="1" dirty="0" smtClean="0"/>
              <a:t>)</a:t>
            </a:r>
            <a:endParaRPr lang="ko-KR" altLang="en-US" sz="1400" dirty="0" smtClean="0"/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① 평의회가 주관하는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제반 교육이나 피정 참석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행사준비 및 참여</a:t>
            </a: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② 평의회의 지명의 다른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쁘레시디움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다른 평의회 방문</a:t>
            </a:r>
          </a:p>
          <a:p>
            <a:r>
              <a:rPr lang="en-US" altLang="ko-KR" sz="1400" dirty="0" smtClean="0"/>
              <a:t>※ </a:t>
            </a:r>
            <a:r>
              <a:rPr lang="ko-KR" altLang="en-US" sz="1400" dirty="0" smtClean="0"/>
              <a:t>다만 쁘레시디움 단장에게 사전보고가 되어야 한다</a:t>
            </a:r>
            <a:r>
              <a:rPr lang="en-US" altLang="ko-KR" sz="1400" dirty="0" smtClean="0"/>
              <a:t>.</a:t>
            </a:r>
          </a:p>
          <a:p>
            <a:endParaRPr lang="ko-KR" altLang="en-US" sz="1400" dirty="0" smtClean="0"/>
          </a:p>
          <a:p>
            <a:r>
              <a:rPr lang="en-US" altLang="ko-KR" sz="1400" b="1" dirty="0" smtClean="0"/>
              <a:t>3) Pr. </a:t>
            </a:r>
            <a:r>
              <a:rPr lang="ko-KR" altLang="en-US" sz="1400" b="1" dirty="0" err="1" smtClean="0"/>
              <a:t>주회합의</a:t>
            </a:r>
            <a:r>
              <a:rPr lang="ko-KR" altLang="en-US" sz="1400" b="1" dirty="0" smtClean="0"/>
              <a:t> 유고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무고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장기유고</a:t>
            </a:r>
            <a:endParaRPr lang="ko-KR" altLang="en-US" sz="1400" dirty="0" smtClean="0"/>
          </a:p>
          <a:p>
            <a:r>
              <a:rPr lang="en-US" altLang="ko-KR" sz="1400" dirty="0" smtClean="0"/>
              <a:t>&lt;</a:t>
            </a:r>
            <a:r>
              <a:rPr lang="ko-KR" altLang="en-US" sz="1400" dirty="0" smtClean="0"/>
              <a:t>유고 결석의 예</a:t>
            </a:r>
            <a:r>
              <a:rPr lang="en-US" altLang="ko-KR" sz="1400" dirty="0" smtClean="0"/>
              <a:t>&gt; </a:t>
            </a:r>
            <a:r>
              <a:rPr lang="ko-KR" altLang="en-US" sz="1400" b="1" dirty="0" smtClean="0"/>
              <a:t>해당자는 출석률 계산시 제외 </a:t>
            </a:r>
            <a:endParaRPr lang="ko-KR" altLang="en-US" sz="1400" dirty="0" smtClean="0"/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① 거동이 어려운 정도의 일시적 또는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개월 이하의 치료를 요하는 병고 </a:t>
            </a: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②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개월 이내 해외 또는 먼 거리 타지방 출장이나 여행 </a:t>
            </a: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③ 가족이나 친척의 사망 또는 본인의 약혼이나 결혼에 의한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주회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불참</a:t>
            </a: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④ 위급을 요하는 환자나 재난을 당한 사람들을 도와준 경우</a:t>
            </a:r>
          </a:p>
          <a:p>
            <a:r>
              <a:rPr lang="ko-KR" altLang="en-US" sz="1400" b="1" dirty="0" smtClean="0">
                <a:solidFill>
                  <a:srgbClr val="0000FF"/>
                </a:solidFill>
              </a:rPr>
              <a:t>⑤ 부득이한 직장 사정에 의한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주회합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불참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endParaRPr lang="ko-KR" altLang="en-US" sz="1400" dirty="0" smtClean="0"/>
          </a:p>
          <a:p>
            <a:r>
              <a:rPr lang="en-US" altLang="ko-KR" sz="1400" b="1" dirty="0" smtClean="0">
                <a:solidFill>
                  <a:srgbClr val="FF0000"/>
                </a:solidFill>
              </a:rPr>
              <a:t>Cu.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이상 평의회는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2)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①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② 과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3)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①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③ 에 대해서만 유고결석으로 인정함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endParaRPr lang="ko-KR" altLang="en-US" sz="1400" dirty="0" smtClean="0"/>
          </a:p>
          <a:p>
            <a:r>
              <a:rPr lang="en-US" altLang="ko-KR" sz="1400" dirty="0" smtClean="0"/>
              <a:t>&lt;</a:t>
            </a:r>
            <a:r>
              <a:rPr lang="ko-KR" altLang="en-US" sz="1400" dirty="0" smtClean="0"/>
              <a:t>무고 결석의 예</a:t>
            </a:r>
            <a:r>
              <a:rPr lang="en-US" altLang="ko-KR" sz="1400" dirty="0" smtClean="0"/>
              <a:t>&gt; </a:t>
            </a:r>
            <a:endParaRPr lang="ko-KR" altLang="en-US" sz="1400" dirty="0" smtClean="0"/>
          </a:p>
          <a:p>
            <a:r>
              <a:rPr lang="ko-KR" altLang="en-US" sz="1400" dirty="0" smtClean="0"/>
              <a:t>① 개인 사정에 의한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불참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상기한 ③항 이외의 개인적인 경조사로 인한 </a:t>
            </a:r>
            <a:r>
              <a:rPr lang="ko-KR" altLang="en-US" sz="1400" dirty="0" err="1" smtClean="0"/>
              <a:t>주회</a:t>
            </a:r>
            <a:r>
              <a:rPr lang="ko-KR" altLang="en-US" sz="1400" dirty="0" smtClean="0"/>
              <a:t> 불참</a:t>
            </a:r>
            <a:r>
              <a:rPr lang="en-US" altLang="ko-KR" sz="1400" dirty="0" smtClean="0"/>
              <a:t>) </a:t>
            </a:r>
            <a:endParaRPr lang="ko-KR" altLang="en-US" sz="1400" dirty="0" smtClean="0"/>
          </a:p>
          <a:p>
            <a:r>
              <a:rPr lang="ko-KR" altLang="en-US" sz="1400" dirty="0" smtClean="0"/>
              <a:t>② 기타 상기 사항에 포함되지 않는 사항에 대한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불참 </a:t>
            </a: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출석계산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&lt;</a:t>
            </a:r>
            <a:r>
              <a:rPr lang="ko-KR" altLang="en-US" sz="1400" dirty="0" smtClean="0"/>
              <a:t>장기 유고</a:t>
            </a:r>
            <a:r>
              <a:rPr lang="en-US" altLang="ko-KR" sz="1400" dirty="0" smtClean="0"/>
              <a:t>&gt; </a:t>
            </a:r>
            <a:r>
              <a:rPr lang="ko-KR" altLang="en-US" sz="1400" b="1" dirty="0" smtClean="0"/>
              <a:t>해당자는 출석률 계산시 제외</a:t>
            </a:r>
            <a:r>
              <a:rPr lang="ko-KR" altLang="en-US" sz="1400" dirty="0" smtClean="0"/>
              <a:t> </a:t>
            </a:r>
          </a:p>
          <a:p>
            <a:r>
              <a:rPr lang="ko-KR" altLang="en-US" sz="1400" dirty="0" smtClean="0"/>
              <a:t>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개월 이상 치료의 장기 병고 </a:t>
            </a:r>
          </a:p>
          <a:p>
            <a:r>
              <a:rPr lang="en-US" altLang="ko-KR" sz="1400" dirty="0" smtClean="0"/>
              <a:t>    </a:t>
            </a:r>
            <a:r>
              <a:rPr lang="ko-KR" altLang="en-US" sz="1400" dirty="0" smtClean="0"/>
              <a:t>본인의 </a:t>
            </a:r>
            <a:r>
              <a:rPr lang="ko-KR" altLang="en-US" sz="1400" dirty="0" err="1" smtClean="0"/>
              <a:t>퇴단</a:t>
            </a:r>
            <a:r>
              <a:rPr lang="ko-KR" altLang="en-US" sz="1400" dirty="0" smtClean="0"/>
              <a:t> 의사가 없는 한 장기유고의 기간은 제한 없음 </a:t>
            </a:r>
          </a:p>
          <a:p>
            <a:r>
              <a:rPr lang="ko-KR" altLang="en-US" sz="1400" dirty="0" smtClean="0"/>
              <a:t>②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개월 이상 출장이나 여행으로 장기유고를 할 경우 최장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개월까지만 허용하고</a:t>
            </a:r>
            <a:r>
              <a:rPr lang="en-US" altLang="ko-KR" sz="1400" dirty="0" smtClean="0"/>
              <a:t>, </a:t>
            </a:r>
            <a:endParaRPr lang="ko-KR" altLang="en-US" sz="1400" dirty="0" smtClean="0"/>
          </a:p>
          <a:p>
            <a:r>
              <a:rPr lang="en-US" altLang="ko-KR" sz="1400" dirty="0" smtClean="0"/>
              <a:t>    3</a:t>
            </a:r>
            <a:r>
              <a:rPr lang="ko-KR" altLang="en-US" sz="1400" dirty="0" smtClean="0"/>
              <a:t>개월이 </a:t>
            </a:r>
            <a:r>
              <a:rPr lang="ko-KR" altLang="en-US" sz="1400" dirty="0" err="1" smtClean="0"/>
              <a:t>경과시</a:t>
            </a:r>
            <a:r>
              <a:rPr lang="ko-KR" altLang="en-US" sz="1400" dirty="0" smtClean="0"/>
              <a:t> 본인과 협의 </a:t>
            </a:r>
            <a:r>
              <a:rPr lang="ko-KR" altLang="en-US" sz="1400" dirty="0" err="1" smtClean="0"/>
              <a:t>퇴단을</a:t>
            </a:r>
            <a:r>
              <a:rPr lang="ko-KR" altLang="en-US" sz="1400" dirty="0" smtClean="0"/>
              <a:t> 신중히 결정 </a:t>
            </a:r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4) </a:t>
            </a:r>
            <a:r>
              <a:rPr lang="ko-KR" altLang="en-US" sz="1400" b="1" dirty="0" smtClean="0"/>
              <a:t>위에 언급되지 않은 여러 가지 다른 정황에 대한 판단은 </a:t>
            </a:r>
            <a:r>
              <a:rPr lang="ko-KR" altLang="en-US" sz="1400" b="1" dirty="0" err="1" smtClean="0"/>
              <a:t>쁘레시디움</a:t>
            </a:r>
            <a:r>
              <a:rPr lang="ko-KR" altLang="en-US" sz="1400" b="1" dirty="0" smtClean="0"/>
              <a:t> 단장의 고유 권한에 속함 </a:t>
            </a:r>
            <a:endParaRPr lang="ko-KR" altLang="en-US" sz="1400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5)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타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쁘레시디움의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주회합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출석에 대해서는 마산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레지아는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인정하지 않음</a:t>
            </a:r>
            <a:endParaRPr lang="ko-KR" altLang="en-US" sz="1400" dirty="0" smtClean="0">
              <a:solidFill>
                <a:srgbClr val="0000FF"/>
              </a:solidFill>
            </a:endParaRPr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2. </a:t>
            </a:r>
            <a:r>
              <a:rPr lang="ko-KR" altLang="en-US" sz="1400" b="1" dirty="0" err="1" smtClean="0"/>
              <a:t>주회합</a:t>
            </a:r>
            <a:r>
              <a:rPr lang="ko-KR" altLang="en-US" sz="1400" b="1" dirty="0" smtClean="0"/>
              <a:t> 출석률 계산</a:t>
            </a:r>
            <a:endParaRPr lang="ko-KR" altLang="en-US" sz="1400" dirty="0" smtClean="0"/>
          </a:p>
          <a:p>
            <a:r>
              <a:rPr lang="en-US" altLang="ko-KR" sz="1400" dirty="0" smtClean="0"/>
              <a:t>&lt;</a:t>
            </a:r>
            <a:r>
              <a:rPr lang="ko-KR" altLang="en-US" sz="1400" dirty="0" err="1" smtClean="0"/>
              <a:t>총단원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9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간부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단원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명 일 때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주간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출석률 계산 예</a:t>
            </a:r>
            <a:r>
              <a:rPr lang="en-US" altLang="ko-KR" sz="1400" dirty="0" smtClean="0"/>
              <a:t>&gt;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간부 출석률 </a:t>
            </a:r>
            <a:r>
              <a:rPr lang="en-US" altLang="ko-KR" sz="1400" dirty="0" smtClean="0"/>
              <a:t>: 12 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/ 16 </a:t>
            </a:r>
            <a:r>
              <a:rPr lang="ko-KR" altLang="en-US" sz="1400" dirty="0" smtClean="0"/>
              <a:t>명 </a:t>
            </a:r>
            <a:r>
              <a:rPr lang="en-US" altLang="ko-KR" sz="1400" dirty="0" smtClean="0"/>
              <a:t>= 75%, (</a:t>
            </a:r>
            <a:r>
              <a:rPr lang="ko-KR" altLang="en-US" sz="1400" dirty="0" smtClean="0"/>
              <a:t>실제출석간부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정상출석간부</a:t>
            </a:r>
            <a:r>
              <a:rPr lang="en-US" altLang="ko-KR" sz="1400" dirty="0" smtClean="0"/>
              <a:t>) </a:t>
            </a:r>
            <a:endParaRPr lang="ko-KR" altLang="en-US" sz="1400" dirty="0" smtClean="0"/>
          </a:p>
          <a:p>
            <a:r>
              <a:rPr lang="ko-KR" altLang="en-US" sz="1400" dirty="0" smtClean="0"/>
              <a:t>   </a:t>
            </a:r>
            <a:r>
              <a:rPr lang="ko-KR" altLang="en-US" sz="1400" u="sng" dirty="0" smtClean="0"/>
              <a:t>실제출석</a:t>
            </a:r>
            <a:r>
              <a:rPr lang="en-US" altLang="ko-KR" sz="1400" u="sng" dirty="0" smtClean="0"/>
              <a:t>(3 + 4 + 3 + 2 = 12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), </a:t>
            </a:r>
            <a:r>
              <a:rPr lang="ko-KR" altLang="en-US" sz="1400" u="sng" dirty="0" smtClean="0"/>
              <a:t>정상출석</a:t>
            </a:r>
            <a:r>
              <a:rPr lang="en-US" altLang="ko-KR" sz="1400" u="sng" dirty="0" smtClean="0"/>
              <a:t>(4</a:t>
            </a:r>
            <a:r>
              <a:rPr lang="ko-KR" altLang="en-US" sz="1400" u="sng" dirty="0" smtClean="0"/>
              <a:t>명 </a:t>
            </a:r>
            <a:r>
              <a:rPr lang="en-US" altLang="ko-KR" sz="1400" u="sng" dirty="0" smtClean="0"/>
              <a:t>x 4</a:t>
            </a:r>
            <a:r>
              <a:rPr lang="ko-KR" altLang="en-US" sz="1400" u="sng" dirty="0" smtClean="0"/>
              <a:t>주 </a:t>
            </a:r>
            <a:r>
              <a:rPr lang="en-US" altLang="ko-KR" sz="1400" u="sng" dirty="0" smtClean="0"/>
              <a:t>= 16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 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2) </a:t>
            </a:r>
            <a:r>
              <a:rPr lang="ko-KR" altLang="en-US" sz="1400" dirty="0" smtClean="0"/>
              <a:t>단원 출석률 </a:t>
            </a:r>
            <a:r>
              <a:rPr lang="en-US" altLang="ko-KR" sz="1400" dirty="0" smtClean="0"/>
              <a:t>: 17 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/ 20 </a:t>
            </a:r>
            <a:r>
              <a:rPr lang="ko-KR" altLang="en-US" sz="1400" dirty="0" smtClean="0"/>
              <a:t>명 </a:t>
            </a:r>
            <a:r>
              <a:rPr lang="en-US" altLang="ko-KR" sz="1400" dirty="0" smtClean="0"/>
              <a:t>= 85% (</a:t>
            </a:r>
            <a:r>
              <a:rPr lang="ko-KR" altLang="en-US" sz="1400" dirty="0" smtClean="0"/>
              <a:t>실제출석단원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정상출석단원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ko-KR" altLang="en-US" sz="1400" dirty="0" smtClean="0"/>
              <a:t>   </a:t>
            </a:r>
            <a:r>
              <a:rPr lang="ko-KR" altLang="en-US" sz="1400" u="sng" dirty="0" smtClean="0"/>
              <a:t>실제출석</a:t>
            </a:r>
            <a:r>
              <a:rPr lang="en-US" altLang="ko-KR" sz="1400" u="sng" dirty="0" smtClean="0"/>
              <a:t>(4 + 5 + 5 + 3 = 17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), </a:t>
            </a:r>
            <a:r>
              <a:rPr lang="ko-KR" altLang="en-US" sz="1400" u="sng" dirty="0" smtClean="0"/>
              <a:t>정상출석</a:t>
            </a:r>
            <a:r>
              <a:rPr lang="en-US" altLang="ko-KR" sz="1400" u="sng" dirty="0" smtClean="0"/>
              <a:t>(5</a:t>
            </a:r>
            <a:r>
              <a:rPr lang="ko-KR" altLang="en-US" sz="1400" u="sng" dirty="0" smtClean="0"/>
              <a:t>명 </a:t>
            </a:r>
            <a:r>
              <a:rPr lang="en-US" altLang="ko-KR" sz="1400" u="sng" dirty="0" smtClean="0"/>
              <a:t>x 4</a:t>
            </a:r>
            <a:r>
              <a:rPr lang="ko-KR" altLang="en-US" sz="1400" u="sng" dirty="0" smtClean="0"/>
              <a:t>주 </a:t>
            </a:r>
            <a:r>
              <a:rPr lang="en-US" altLang="ko-KR" sz="1400" u="sng" dirty="0" smtClean="0"/>
              <a:t>= 20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 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3) </a:t>
            </a:r>
            <a:r>
              <a:rPr lang="ko-KR" altLang="en-US" sz="1400" dirty="0" smtClean="0"/>
              <a:t>전체 출석률 </a:t>
            </a:r>
            <a:r>
              <a:rPr lang="en-US" altLang="ko-KR" sz="1400" dirty="0" smtClean="0"/>
              <a:t>: 29 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/ 36</a:t>
            </a:r>
            <a:r>
              <a:rPr lang="ko-KR" altLang="en-US" sz="1400" dirty="0" smtClean="0"/>
              <a:t>명 </a:t>
            </a:r>
            <a:r>
              <a:rPr lang="en-US" altLang="ko-KR" sz="1400" dirty="0" smtClean="0"/>
              <a:t>= 81% (</a:t>
            </a:r>
            <a:r>
              <a:rPr lang="ko-KR" altLang="en-US" sz="1400" dirty="0" smtClean="0"/>
              <a:t>실제출석 </a:t>
            </a:r>
            <a:r>
              <a:rPr lang="ko-KR" altLang="en-US" sz="1400" dirty="0" err="1" smtClean="0"/>
              <a:t>총단원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정상출석 </a:t>
            </a:r>
            <a:r>
              <a:rPr lang="ko-KR" altLang="en-US" sz="1400" dirty="0" err="1" smtClean="0"/>
              <a:t>총단원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endParaRPr lang="en-US" altLang="ko-KR" sz="1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출석계산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출석률 계산시 유의사항 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1) </a:t>
            </a:r>
            <a:r>
              <a:rPr lang="ko-KR" altLang="en-US" sz="1400" dirty="0" smtClean="0"/>
              <a:t>사업 보고서를 낼 때에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간부의 출석률은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직책별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기준으로 계산함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사람 기준이 아님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2)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유고 및 장기유고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간부 공석은 출석률 계산 제외 </a:t>
            </a:r>
          </a:p>
          <a:p>
            <a:r>
              <a:rPr lang="ko-KR" altLang="en-US" sz="1400" dirty="0" smtClean="0"/>
              <a:t> ① 유고 및 장기유고</a:t>
            </a:r>
            <a:r>
              <a:rPr lang="en-US" altLang="ko-KR" sz="1400" dirty="0" smtClean="0"/>
              <a:t>(1</a:t>
            </a:r>
            <a:r>
              <a:rPr lang="ko-KR" altLang="en-US" sz="1400" dirty="0" smtClean="0"/>
              <a:t>개월 이상</a:t>
            </a:r>
            <a:r>
              <a:rPr lang="en-US" altLang="ko-KR" sz="1400" dirty="0" smtClean="0"/>
              <a:t>) , ②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간부의 공석 </a:t>
            </a:r>
            <a:endParaRPr lang="en-US" altLang="ko-KR" sz="1400" dirty="0" smtClean="0"/>
          </a:p>
          <a:p>
            <a:r>
              <a:rPr lang="ko-KR" altLang="en-US" sz="1400" dirty="0" smtClean="0"/>
              <a:t>    예시</a:t>
            </a:r>
            <a:r>
              <a:rPr lang="en-US" altLang="ko-KR" sz="1400" dirty="0" smtClean="0"/>
              <a:t>) </a:t>
            </a:r>
            <a:r>
              <a:rPr lang="ko-KR" altLang="en-US" sz="1400" dirty="0" err="1" smtClean="0"/>
              <a:t>총단원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9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출석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유고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단원</a:t>
            </a:r>
            <a:r>
              <a:rPr lang="en-US" altLang="ko-KR" sz="1400" dirty="0" smtClean="0"/>
              <a:t>), </a:t>
            </a:r>
            <a:r>
              <a:rPr lang="ko-KR" altLang="en-US" sz="1400" dirty="0" smtClean="0"/>
              <a:t>공석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회계</a:t>
            </a:r>
            <a:r>
              <a:rPr lang="en-US" altLang="ko-KR" sz="1400" dirty="0" smtClean="0"/>
              <a:t>), </a:t>
            </a:r>
            <a:r>
              <a:rPr lang="ko-KR" altLang="en-US" sz="1400" dirty="0" smtClean="0"/>
              <a:t>결석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단원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일 경우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en-US" altLang="ko-KR" sz="1400" dirty="0" smtClean="0">
                <a:latin typeface="맑은 고딕"/>
                <a:ea typeface="맑은 고딕"/>
              </a:rPr>
              <a:t>    ●</a:t>
            </a:r>
            <a:r>
              <a:rPr lang="en-US" altLang="ko-KR" sz="1400" dirty="0" smtClean="0"/>
              <a:t>  </a:t>
            </a:r>
            <a:r>
              <a:rPr lang="ko-KR" altLang="en-US" sz="1400" dirty="0" smtClean="0"/>
              <a:t>간부 출석률 </a:t>
            </a:r>
            <a:r>
              <a:rPr lang="en-US" altLang="ko-KR" sz="1400" dirty="0" smtClean="0"/>
              <a:t>: 3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/3</a:t>
            </a:r>
            <a:r>
              <a:rPr lang="ko-KR" altLang="en-US" sz="1400" dirty="0" smtClean="0"/>
              <a:t>명 </a:t>
            </a:r>
            <a:r>
              <a:rPr lang="en-US" altLang="ko-KR" sz="1400" dirty="0" smtClean="0"/>
              <a:t>= 100% (</a:t>
            </a:r>
            <a:r>
              <a:rPr lang="ko-KR" altLang="en-US" sz="1400" dirty="0" smtClean="0"/>
              <a:t>출석간부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유고</a:t>
            </a:r>
            <a:r>
              <a:rPr lang="en-US" altLang="ko-KR" sz="1400" dirty="0" smtClean="0"/>
              <a:t>+</a:t>
            </a:r>
            <a:r>
              <a:rPr lang="ko-KR" altLang="en-US" sz="1400" dirty="0" smtClean="0"/>
              <a:t>공석제외 간부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ko-KR" altLang="en-US" sz="1400" dirty="0" smtClean="0"/>
              <a:t>         </a:t>
            </a:r>
            <a:r>
              <a:rPr lang="ko-KR" altLang="en-US" sz="1400" u="sng" dirty="0" smtClean="0"/>
              <a:t>간부인원</a:t>
            </a:r>
            <a:r>
              <a:rPr lang="en-US" altLang="ko-KR" sz="1400" u="sng" dirty="0" smtClean="0"/>
              <a:t>(4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 – </a:t>
            </a:r>
            <a:r>
              <a:rPr lang="ko-KR" altLang="en-US" sz="1400" u="sng" dirty="0" smtClean="0"/>
              <a:t>유고공석 간부</a:t>
            </a:r>
            <a:r>
              <a:rPr lang="en-US" altLang="ko-KR" sz="1400" u="sng" dirty="0" smtClean="0"/>
              <a:t>(1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 = </a:t>
            </a:r>
            <a:r>
              <a:rPr lang="ko-KR" altLang="en-US" sz="1400" u="sng" dirty="0" smtClean="0"/>
              <a:t>유고공석제외 간부</a:t>
            </a:r>
            <a:r>
              <a:rPr lang="en-US" altLang="ko-KR" sz="1400" u="sng" dirty="0" smtClean="0"/>
              <a:t>(3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●  </a:t>
            </a:r>
            <a:r>
              <a:rPr lang="ko-KR" altLang="en-US" sz="1400" dirty="0" smtClean="0"/>
              <a:t>단원 출석률 </a:t>
            </a:r>
            <a:r>
              <a:rPr lang="en-US" altLang="ko-KR" sz="1400" dirty="0" smtClean="0"/>
              <a:t>: 2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/4</a:t>
            </a:r>
            <a:r>
              <a:rPr lang="ko-KR" altLang="en-US" sz="1400" dirty="0" smtClean="0"/>
              <a:t>명 </a:t>
            </a:r>
            <a:r>
              <a:rPr lang="en-US" altLang="ko-KR" sz="1400" dirty="0" smtClean="0"/>
              <a:t>= 50% (</a:t>
            </a:r>
            <a:r>
              <a:rPr lang="ko-KR" altLang="en-US" sz="1400" dirty="0" smtClean="0"/>
              <a:t>출석단원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유고제외 단원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ko-KR" altLang="en-US" sz="1400" dirty="0" smtClean="0"/>
              <a:t>         </a:t>
            </a:r>
            <a:r>
              <a:rPr lang="ko-KR" altLang="en-US" sz="1400" u="sng" dirty="0" smtClean="0"/>
              <a:t>단원인원</a:t>
            </a:r>
            <a:r>
              <a:rPr lang="en-US" altLang="ko-KR" sz="1400" u="sng" dirty="0" smtClean="0"/>
              <a:t>(5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 – </a:t>
            </a:r>
            <a:r>
              <a:rPr lang="ko-KR" altLang="en-US" sz="1400" u="sng" dirty="0" smtClean="0"/>
              <a:t>유고 단원</a:t>
            </a:r>
            <a:r>
              <a:rPr lang="en-US" altLang="ko-KR" sz="1400" u="sng" dirty="0" smtClean="0"/>
              <a:t>(1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 = </a:t>
            </a:r>
            <a:r>
              <a:rPr lang="ko-KR" altLang="en-US" sz="1400" u="sng" dirty="0" smtClean="0"/>
              <a:t>유고제외 단원</a:t>
            </a:r>
            <a:r>
              <a:rPr lang="en-US" altLang="ko-KR" sz="1400" u="sng" dirty="0" smtClean="0"/>
              <a:t>(4</a:t>
            </a:r>
            <a:r>
              <a:rPr lang="ko-KR" altLang="en-US" sz="1400" u="sng" dirty="0" smtClean="0"/>
              <a:t>명</a:t>
            </a:r>
            <a:r>
              <a:rPr lang="en-US" altLang="ko-KR" sz="1400" u="sng" dirty="0" smtClean="0"/>
              <a:t>)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● </a:t>
            </a:r>
            <a:r>
              <a:rPr lang="ko-KR" altLang="en-US" sz="1400" dirty="0" smtClean="0"/>
              <a:t>전체 출석률 </a:t>
            </a:r>
            <a:r>
              <a:rPr lang="en-US" altLang="ko-KR" sz="1400" dirty="0" smtClean="0"/>
              <a:t>: 5</a:t>
            </a:r>
            <a:r>
              <a:rPr lang="ko-KR" altLang="en-US" sz="1400" dirty="0" smtClean="0"/>
              <a:t>명</a:t>
            </a:r>
            <a:r>
              <a:rPr lang="en-US" altLang="ko-KR" sz="1400" dirty="0" smtClean="0"/>
              <a:t>/ 7</a:t>
            </a:r>
            <a:r>
              <a:rPr lang="ko-KR" altLang="en-US" sz="1400" dirty="0" smtClean="0"/>
              <a:t>명 </a:t>
            </a:r>
            <a:r>
              <a:rPr lang="en-US" altLang="ko-KR" sz="1400" dirty="0" smtClean="0"/>
              <a:t>= 71.4% (</a:t>
            </a:r>
            <a:r>
              <a:rPr lang="ko-KR" altLang="en-US" sz="1400" dirty="0" smtClean="0"/>
              <a:t>출석 </a:t>
            </a:r>
            <a:r>
              <a:rPr lang="ko-KR" altLang="en-US" sz="1400" dirty="0" err="1" smtClean="0"/>
              <a:t>총단원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유고</a:t>
            </a:r>
            <a:r>
              <a:rPr lang="en-US" altLang="ko-KR" sz="1400" dirty="0" smtClean="0"/>
              <a:t>+</a:t>
            </a:r>
            <a:r>
              <a:rPr lang="ko-KR" altLang="en-US" sz="1400" dirty="0" smtClean="0"/>
              <a:t>공석제외 </a:t>
            </a:r>
            <a:r>
              <a:rPr lang="ko-KR" altLang="en-US" sz="1400" dirty="0" err="1" smtClean="0"/>
              <a:t>총단원</a:t>
            </a:r>
            <a:r>
              <a:rPr lang="en-US" altLang="ko-KR" sz="1400" dirty="0" smtClean="0"/>
              <a:t>) </a:t>
            </a:r>
          </a:p>
          <a:p>
            <a:r>
              <a:rPr lang="en-US" altLang="ko-KR" sz="1400" dirty="0" smtClean="0"/>
              <a:t>    ● </a:t>
            </a:r>
            <a:r>
              <a:rPr lang="ko-KR" altLang="en-US" sz="1400" dirty="0" smtClean="0"/>
              <a:t>공석은 간부에게만 해당됨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◆ 상급평의회의 적용상의 차이</a:t>
            </a:r>
          </a:p>
          <a:p>
            <a:r>
              <a:rPr lang="ko-KR" altLang="en-US" sz="1400" u="sng" dirty="0" smtClean="0"/>
              <a:t>① 대구 </a:t>
            </a:r>
            <a:r>
              <a:rPr lang="en-US" altLang="ko-KR" sz="1400" u="sng" dirty="0" smtClean="0"/>
              <a:t>"</a:t>
            </a:r>
            <a:r>
              <a:rPr lang="ko-KR" altLang="en-US" sz="1400" u="sng" dirty="0" smtClean="0"/>
              <a:t>의덕의 거울</a:t>
            </a:r>
            <a:r>
              <a:rPr lang="en-US" altLang="ko-KR" sz="1400" u="sng" dirty="0" smtClean="0"/>
              <a:t>" </a:t>
            </a:r>
            <a:r>
              <a:rPr lang="ko-KR" altLang="en-US" sz="1400" u="sng" dirty="0" err="1" smtClean="0"/>
              <a:t>세나뚜스</a:t>
            </a:r>
            <a:r>
              <a:rPr lang="ko-KR" altLang="en-US" sz="1400" u="sng" dirty="0" smtClean="0"/>
              <a:t> 및 마산 </a:t>
            </a:r>
            <a:r>
              <a:rPr lang="en-US" altLang="ko-KR" sz="1400" u="sng" dirty="0" smtClean="0"/>
              <a:t>"</a:t>
            </a:r>
            <a:r>
              <a:rPr lang="ko-KR" altLang="en-US" sz="1400" u="sng" dirty="0" smtClean="0"/>
              <a:t>치명자의 </a:t>
            </a:r>
            <a:r>
              <a:rPr lang="ko-KR" altLang="en-US" sz="1400" u="sng" dirty="0" err="1" smtClean="0"/>
              <a:t>모후</a:t>
            </a:r>
            <a:r>
              <a:rPr lang="en-US" altLang="ko-KR" sz="1400" u="sng" dirty="0" smtClean="0"/>
              <a:t>" </a:t>
            </a:r>
            <a:r>
              <a:rPr lang="ko-KR" altLang="en-US" sz="1400" u="sng" dirty="0" err="1" smtClean="0"/>
              <a:t>레지아</a:t>
            </a:r>
            <a:endParaRPr lang="ko-KR" altLang="en-US" sz="1400" dirty="0" smtClean="0"/>
          </a:p>
          <a:p>
            <a:r>
              <a:rPr lang="en-US" altLang="ko-KR" sz="1400" dirty="0" smtClean="0"/>
              <a:t>"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간부 및 평의회 간부가 공석일 경우 출석은 공석으로 표시하며 출석률 </a:t>
            </a:r>
            <a:r>
              <a:rPr lang="ko-KR" altLang="en-US" sz="1400" dirty="0" err="1" smtClean="0"/>
              <a:t>산정시</a:t>
            </a:r>
            <a:r>
              <a:rPr lang="ko-KR" altLang="en-US" sz="1400" dirty="0" smtClean="0"/>
              <a:t> 제외</a:t>
            </a:r>
            <a:r>
              <a:rPr lang="en-US" altLang="ko-KR" sz="1400" dirty="0" smtClean="0"/>
              <a:t>"</a:t>
            </a:r>
            <a:endParaRPr lang="ko-KR" altLang="en-US" sz="1400" dirty="0" smtClean="0"/>
          </a:p>
          <a:p>
            <a:endParaRPr lang="en-US" altLang="ko-KR" sz="1400" u="sng" dirty="0" smtClean="0"/>
          </a:p>
          <a:p>
            <a:r>
              <a:rPr lang="ko-KR" altLang="en-US" sz="1400" u="sng" dirty="0" smtClean="0"/>
              <a:t>② 서울 </a:t>
            </a:r>
            <a:r>
              <a:rPr lang="en-US" altLang="ko-KR" sz="1400" u="sng" dirty="0" smtClean="0"/>
              <a:t>"</a:t>
            </a:r>
            <a:r>
              <a:rPr lang="ko-KR" altLang="en-US" sz="1400" u="sng" dirty="0" err="1" smtClean="0"/>
              <a:t>무염시태</a:t>
            </a:r>
            <a:r>
              <a:rPr lang="en-US" altLang="ko-KR" sz="1400" u="sng" dirty="0" smtClean="0"/>
              <a:t>" </a:t>
            </a:r>
            <a:r>
              <a:rPr lang="ko-KR" altLang="en-US" sz="1400" u="sng" dirty="0" err="1" smtClean="0"/>
              <a:t>세나뚜스</a:t>
            </a:r>
            <a:r>
              <a:rPr lang="ko-KR" altLang="en-US" sz="1400" u="sng" dirty="0" smtClean="0"/>
              <a:t> </a:t>
            </a:r>
            <a:endParaRPr lang="ko-KR" altLang="en-US" sz="1400" dirty="0" smtClean="0"/>
          </a:p>
          <a:p>
            <a:r>
              <a:rPr lang="en-US" altLang="ko-KR" sz="1400" dirty="0" smtClean="0"/>
              <a:t>"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간부는 공석일 경우 결석으로 처리하고 출석률에 반영하고</a:t>
            </a:r>
            <a:r>
              <a:rPr lang="en-US" altLang="ko-KR" sz="1400" dirty="0" smtClean="0"/>
              <a:t>, </a:t>
            </a:r>
          </a:p>
          <a:p>
            <a:r>
              <a:rPr lang="en-US" altLang="ko-KR" sz="1400" dirty="0" smtClean="0"/>
              <a:t> </a:t>
            </a:r>
            <a:r>
              <a:rPr lang="ko-KR" altLang="en-US" sz="1400" dirty="0" smtClean="0"/>
              <a:t>평의회 간부의 공석은 출석률에서 제외</a:t>
            </a:r>
            <a:r>
              <a:rPr lang="en-US" altLang="ko-KR" sz="1400" dirty="0" smtClean="0"/>
              <a:t>"</a:t>
            </a:r>
            <a:endParaRPr lang="ko-K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통신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수발신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관리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u="sng" dirty="0" smtClean="0"/>
              <a:t>1. </a:t>
            </a:r>
            <a:r>
              <a:rPr lang="ko-KR" altLang="en-US" sz="1400" b="1" u="sng" dirty="0" err="1" smtClean="0"/>
              <a:t>레지오</a:t>
            </a:r>
            <a:r>
              <a:rPr lang="ko-KR" altLang="en-US" sz="1400" b="1" u="sng" dirty="0" smtClean="0"/>
              <a:t> 공문 처리 원칙 및 주의해야 할 사항</a:t>
            </a:r>
            <a:endParaRPr lang="ko-KR" altLang="en-US" sz="1400" dirty="0" smtClean="0"/>
          </a:p>
          <a:p>
            <a:r>
              <a:rPr lang="en-US" altLang="ko-KR" sz="1400" dirty="0" smtClean="0"/>
              <a:t>1)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"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모든 공문은 반드시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부를 작성하여 단장의 서명을 받은 후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부는 평의회 제출하고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부는 자체 보관함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" </a:t>
            </a:r>
            <a:endParaRPr lang="ko-KR" altLang="en-US" sz="1400" b="1" dirty="0" smtClean="0">
              <a:solidFill>
                <a:srgbClr val="0000FF"/>
              </a:solidFill>
            </a:endParaRP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2) </a:t>
            </a:r>
            <a:r>
              <a:rPr lang="ko-KR" altLang="en-US" sz="1400" dirty="0" smtClean="0"/>
              <a:t>발신 공문에 대한 서명은 임명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또는 평의회의 경우는 선출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전까지는 전임 단장이 하되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임명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선출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이 </a:t>
            </a:r>
            <a:endParaRPr lang="en-US" altLang="ko-KR" sz="1400" dirty="0" smtClean="0"/>
          </a:p>
          <a:p>
            <a:r>
              <a:rPr lang="en-US" altLang="ko-KR" sz="1400" dirty="0" smtClean="0"/>
              <a:t>   </a:t>
            </a:r>
            <a:r>
              <a:rPr lang="ko-KR" altLang="en-US" sz="1400" dirty="0" smtClean="0"/>
              <a:t>확정된 시각 부터는 신임 단장에게 그 권한이 이양됨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3) </a:t>
            </a:r>
            <a:r>
              <a:rPr lang="ko-KR" altLang="en-US" sz="1400" dirty="0" smtClean="0">
                <a:solidFill>
                  <a:srgbClr val="0000FF"/>
                </a:solidFill>
              </a:rPr>
              <a:t>어떠한 공문도 단장이 아닌 다른 간부의 이름으로는 발송할 수가 없다</a:t>
            </a:r>
            <a:r>
              <a:rPr lang="en-US" altLang="ko-KR" sz="1400" dirty="0" smtClean="0">
                <a:solidFill>
                  <a:srgbClr val="0000FF"/>
                </a:solidFill>
              </a:rPr>
              <a:t>. </a:t>
            </a:r>
            <a:r>
              <a:rPr lang="ko-KR" altLang="en-US" sz="1400" dirty="0" smtClean="0">
                <a:solidFill>
                  <a:srgbClr val="0000FF"/>
                </a:solidFill>
              </a:rPr>
              <a:t>다만 단장이 공석일 경우에 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   </a:t>
            </a:r>
            <a:r>
              <a:rPr lang="ko-KR" altLang="en-US" sz="1400" dirty="0" smtClean="0">
                <a:solidFill>
                  <a:srgbClr val="0000FF"/>
                </a:solidFill>
              </a:rPr>
              <a:t>한하여 부단장이 대리로 서명하여 발송함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4) </a:t>
            </a:r>
            <a:r>
              <a:rPr lang="ko-KR" altLang="en-US" sz="1400" dirty="0" err="1" smtClean="0"/>
              <a:t>꾸리아</a:t>
            </a:r>
            <a:r>
              <a:rPr lang="ko-KR" altLang="en-US" sz="1400" dirty="0" smtClean="0"/>
              <a:t> 월례회 때 상급평의회의 문서가 </a:t>
            </a:r>
            <a:r>
              <a:rPr lang="ko-KR" altLang="en-US" sz="1400" dirty="0" err="1" smtClean="0"/>
              <a:t>꾸리아</a:t>
            </a:r>
            <a:r>
              <a:rPr lang="ko-KR" altLang="en-US" sz="1400" dirty="0" smtClean="0"/>
              <a:t> 회의자료에 함께 철해진 것은 모두 포함하여 </a:t>
            </a:r>
            <a:endParaRPr lang="en-US" altLang="ko-KR" sz="1400" dirty="0" smtClean="0"/>
          </a:p>
          <a:p>
            <a:r>
              <a:rPr lang="en-US" altLang="ko-KR" sz="1400" dirty="0" smtClean="0"/>
              <a:t>   </a:t>
            </a:r>
            <a:r>
              <a:rPr lang="ko-KR" altLang="en-US" sz="1400" dirty="0" smtClean="0"/>
              <a:t>수신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건으로 처리함</a:t>
            </a:r>
          </a:p>
          <a:p>
            <a:r>
              <a:rPr lang="ko-KR" altLang="en-US" sz="1400" dirty="0" smtClean="0"/>
              <a:t>◆ </a:t>
            </a:r>
            <a:r>
              <a:rPr lang="ko-KR" altLang="en-US" sz="1400" dirty="0" err="1" smtClean="0"/>
              <a:t>꾸리아에서는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수만큼 수신 건수가 되며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쁘레시디움별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부 수신 </a:t>
            </a:r>
            <a:r>
              <a:rPr lang="en-US" altLang="ko-KR" sz="1400" dirty="0" smtClean="0"/>
              <a:t>1</a:t>
            </a:r>
            <a:r>
              <a:rPr lang="ko-KR" altLang="en-US" sz="1400" dirty="0" err="1" smtClean="0"/>
              <a:t>건으로처리</a:t>
            </a:r>
            <a:r>
              <a:rPr lang="en-US" altLang="ko-KR" sz="1400" dirty="0" smtClean="0"/>
              <a:t>), </a:t>
            </a:r>
          </a:p>
          <a:p>
            <a:r>
              <a:rPr lang="ko-KR" altLang="en-US" sz="1400" dirty="0" smtClean="0"/>
              <a:t>◆</a:t>
            </a:r>
            <a:r>
              <a:rPr lang="en-US" altLang="ko-KR" sz="1400" dirty="0" smtClean="0"/>
              <a:t> </a:t>
            </a:r>
            <a:r>
              <a:rPr lang="ko-KR" altLang="en-US" sz="1400" dirty="0" smtClean="0">
                <a:solidFill>
                  <a:srgbClr val="0000FF"/>
                </a:solidFill>
              </a:rPr>
              <a:t>서명한 후 간부임명신청서는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쁘레시디움에</a:t>
            </a:r>
            <a:r>
              <a:rPr lang="ko-KR" altLang="en-US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</a:rPr>
              <a:t>1</a:t>
            </a:r>
            <a:r>
              <a:rPr lang="ko-KR" altLang="en-US" sz="1400" dirty="0" smtClean="0">
                <a:solidFill>
                  <a:srgbClr val="0000FF"/>
                </a:solidFill>
              </a:rPr>
              <a:t>부를 발송하므로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쁘레시디움</a:t>
            </a:r>
            <a:r>
              <a:rPr lang="ko-KR" altLang="en-US" sz="1400" dirty="0" smtClean="0">
                <a:solidFill>
                  <a:srgbClr val="0000FF"/>
                </a:solidFill>
              </a:rPr>
              <a:t> 수만큼 발신 건수가 됨 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◆ </a:t>
            </a:r>
            <a:r>
              <a:rPr lang="ko-KR" altLang="en-US" sz="1400" dirty="0" err="1" smtClean="0"/>
              <a:t>쁘레시디움에서는</a:t>
            </a:r>
            <a:r>
              <a:rPr lang="ko-KR" altLang="en-US" sz="1400" dirty="0" smtClean="0"/>
              <a:t> 간부임명신청서를 평의회에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부를 제출하고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평의회의 승인 후에</a:t>
            </a:r>
          </a:p>
          <a:p>
            <a:r>
              <a:rPr lang="ko-KR" altLang="en-US" sz="1400" dirty="0" smtClean="0"/>
              <a:t>    간부임명신청서로서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부를 되돌려 받으므로 발신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수신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건으로 처리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5</a:t>
            </a:r>
            <a:r>
              <a:rPr lang="en-US" altLang="ko-KR" sz="1400" dirty="0" smtClean="0">
                <a:solidFill>
                  <a:srgbClr val="0000FF"/>
                </a:solidFill>
              </a:rPr>
              <a:t>) </a:t>
            </a:r>
            <a:r>
              <a:rPr lang="ko-KR" altLang="en-US" sz="1400" dirty="0" smtClean="0">
                <a:solidFill>
                  <a:srgbClr val="0000FF"/>
                </a:solidFill>
              </a:rPr>
              <a:t>방문 보고서는 </a:t>
            </a:r>
            <a:r>
              <a:rPr lang="en-US" altLang="ko-KR" sz="1400" dirty="0" smtClean="0">
                <a:solidFill>
                  <a:srgbClr val="0000FF"/>
                </a:solidFill>
              </a:rPr>
              <a:t>2</a:t>
            </a:r>
            <a:r>
              <a:rPr lang="ko-KR" altLang="en-US" sz="1400" dirty="0" smtClean="0">
                <a:solidFill>
                  <a:srgbClr val="0000FF"/>
                </a:solidFill>
              </a:rPr>
              <a:t>부를 작성하여 </a:t>
            </a:r>
            <a:r>
              <a:rPr lang="en-US" altLang="ko-KR" sz="1400" dirty="0" smtClean="0">
                <a:solidFill>
                  <a:srgbClr val="0000FF"/>
                </a:solidFill>
              </a:rPr>
              <a:t>2</a:t>
            </a:r>
            <a:r>
              <a:rPr lang="ko-KR" altLang="en-US" sz="1400" dirty="0" smtClean="0">
                <a:solidFill>
                  <a:srgbClr val="0000FF"/>
                </a:solidFill>
              </a:rPr>
              <a:t>부 모두를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꾸리아에</a:t>
            </a:r>
            <a:r>
              <a:rPr lang="ko-KR" altLang="en-US" sz="1400" dirty="0" smtClean="0">
                <a:solidFill>
                  <a:srgbClr val="0000FF"/>
                </a:solidFill>
              </a:rPr>
              <a:t> 제출하며</a:t>
            </a:r>
            <a:r>
              <a:rPr lang="en-US" altLang="ko-KR" sz="1400" dirty="0" smtClean="0">
                <a:solidFill>
                  <a:srgbClr val="0000FF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쁘레시디움에서는</a:t>
            </a:r>
            <a:r>
              <a:rPr lang="ko-KR" altLang="en-US" sz="1400" dirty="0" smtClean="0">
                <a:solidFill>
                  <a:srgbClr val="0000FF"/>
                </a:solidFill>
              </a:rPr>
              <a:t> 발신은 없으며</a:t>
            </a:r>
            <a:r>
              <a:rPr lang="en-US" altLang="ko-KR" sz="14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    </a:t>
            </a:r>
            <a:r>
              <a:rPr lang="ko-KR" altLang="en-US" sz="1400" dirty="0" smtClean="0">
                <a:solidFill>
                  <a:srgbClr val="0000FF"/>
                </a:solidFill>
              </a:rPr>
              <a:t>평의회에서 수신으로만 처리함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평의회에서 방문 지명한 경우 평의회간부의 자격으로 방문하는 것임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6) </a:t>
            </a:r>
            <a:r>
              <a:rPr lang="ko-KR" altLang="en-US" sz="1400" dirty="0" err="1" smtClean="0"/>
              <a:t>꾸리아에서</a:t>
            </a:r>
            <a:r>
              <a:rPr lang="ko-KR" altLang="en-US" sz="1400" dirty="0" smtClean="0"/>
              <a:t> 동일한 공문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건을 여러 부수를 복사하여 각 </a:t>
            </a:r>
            <a:r>
              <a:rPr lang="ko-KR" altLang="en-US" sz="1400" dirty="0" err="1" smtClean="0"/>
              <a:t>쁘레시디움에</a:t>
            </a:r>
            <a:r>
              <a:rPr lang="ko-KR" altLang="en-US" sz="1400" dirty="0" smtClean="0"/>
              <a:t> 배포하므로 </a:t>
            </a:r>
            <a:r>
              <a:rPr lang="ko-KR" altLang="en-US" sz="1400" dirty="0" err="1" smtClean="0"/>
              <a:t>꾸리아에서는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en-US" altLang="ko-KR" sz="1400" dirty="0" smtClean="0"/>
              <a:t>   </a:t>
            </a:r>
            <a:r>
              <a:rPr lang="ko-KR" altLang="en-US" sz="1400" dirty="0" smtClean="0"/>
              <a:t>발신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건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쁘레시디움에서는</a:t>
            </a:r>
            <a:r>
              <a:rPr lang="ko-KR" altLang="en-US" sz="1400" dirty="0" smtClean="0"/>
              <a:t> 수신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건으로 처리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en-US" altLang="ko-KR" sz="1400" dirty="0" smtClean="0"/>
              <a:t>7) </a:t>
            </a:r>
            <a:r>
              <a:rPr lang="ko-KR" altLang="en-US" sz="1400" dirty="0" smtClean="0"/>
              <a:t>월례보고서는 </a:t>
            </a:r>
            <a:r>
              <a:rPr lang="ko-KR" altLang="en-US" sz="1400" dirty="0" err="1" smtClean="0"/>
              <a:t>수발신은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꾸리아에서는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수만큼 수신 건수가 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각 </a:t>
            </a:r>
            <a:r>
              <a:rPr lang="ko-KR" altLang="en-US" sz="1400" dirty="0" err="1" smtClean="0"/>
              <a:t>쁘레시디움에서는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en-US" altLang="ko-KR" sz="1400" dirty="0" smtClean="0"/>
              <a:t>   </a:t>
            </a:r>
            <a:r>
              <a:rPr lang="ko-KR" altLang="en-US" sz="1400" dirty="0" smtClean="0"/>
              <a:t>발신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건으로 처리 </a:t>
            </a: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통신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수발신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관리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u="sng" dirty="0" smtClean="0"/>
              <a:t>2. </a:t>
            </a:r>
            <a:r>
              <a:rPr lang="ko-KR" altLang="en-US" sz="1400" b="1" u="sng" dirty="0" smtClean="0"/>
              <a:t>문서 </a:t>
            </a:r>
            <a:r>
              <a:rPr lang="ko-KR" altLang="en-US" sz="1400" b="1" u="sng" dirty="0" err="1" smtClean="0"/>
              <a:t>보존년한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1) </a:t>
            </a:r>
            <a:r>
              <a:rPr lang="ko-KR" altLang="en-US" sz="1400" dirty="0" smtClean="0">
                <a:solidFill>
                  <a:srgbClr val="FF0000"/>
                </a:solidFill>
              </a:rPr>
              <a:t>출석부 </a:t>
            </a:r>
            <a:r>
              <a:rPr lang="en-US" altLang="ko-KR" sz="1400" dirty="0" smtClean="0">
                <a:solidFill>
                  <a:srgbClr val="FF0000"/>
                </a:solidFill>
              </a:rPr>
              <a:t>: </a:t>
            </a:r>
            <a:r>
              <a:rPr lang="ko-KR" altLang="en-US" sz="1400" dirty="0" smtClean="0">
                <a:solidFill>
                  <a:srgbClr val="FF0000"/>
                </a:solidFill>
              </a:rPr>
              <a:t>영구보존</a:t>
            </a:r>
          </a:p>
          <a:p>
            <a:r>
              <a:rPr lang="ko-KR" altLang="en-US" sz="1400" dirty="0" smtClean="0"/>
              <a:t>◆ 부단장이 주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작성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2) </a:t>
            </a:r>
            <a:r>
              <a:rPr lang="ko-KR" altLang="en-US" sz="1400" dirty="0" smtClean="0">
                <a:solidFill>
                  <a:srgbClr val="FF0000"/>
                </a:solidFill>
              </a:rPr>
              <a:t>사업보고서 </a:t>
            </a:r>
            <a:r>
              <a:rPr lang="en-US" altLang="ko-KR" sz="1400" dirty="0" smtClean="0">
                <a:solidFill>
                  <a:srgbClr val="FF0000"/>
                </a:solidFill>
              </a:rPr>
              <a:t>: </a:t>
            </a:r>
            <a:r>
              <a:rPr lang="ko-KR" altLang="en-US" sz="1400" dirty="0" smtClean="0">
                <a:solidFill>
                  <a:srgbClr val="FF0000"/>
                </a:solidFill>
              </a:rPr>
              <a:t>영구보존</a:t>
            </a:r>
          </a:p>
          <a:p>
            <a:r>
              <a:rPr lang="ko-KR" altLang="en-US" sz="1400" dirty="0" smtClean="0"/>
              <a:t>◆ 서기가 년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부 작성하여 단장의 서명을 받은 후 </a:t>
            </a:r>
            <a:r>
              <a:rPr lang="ko-KR" altLang="en-US" sz="1400" dirty="0" err="1" smtClean="0"/>
              <a:t>꾸리아에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부는 제출</a:t>
            </a:r>
            <a:r>
              <a:rPr lang="en-US" altLang="ko-KR" sz="1400" dirty="0" smtClean="0"/>
              <a:t>, 1</a:t>
            </a:r>
            <a:r>
              <a:rPr lang="ko-KR" altLang="en-US" sz="1400" dirty="0" smtClean="0"/>
              <a:t>부는 자체 보관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3) </a:t>
            </a:r>
            <a:r>
              <a:rPr lang="ko-KR" altLang="en-US" sz="1400" dirty="0" smtClean="0">
                <a:solidFill>
                  <a:srgbClr val="0000FF"/>
                </a:solidFill>
              </a:rPr>
              <a:t>회계 장부 </a:t>
            </a:r>
            <a:r>
              <a:rPr lang="en-US" altLang="ko-KR" sz="1400" dirty="0" smtClean="0">
                <a:solidFill>
                  <a:srgbClr val="0000FF"/>
                </a:solidFill>
              </a:rPr>
              <a:t>: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쁘레시디움은</a:t>
            </a:r>
            <a:r>
              <a:rPr lang="ko-KR" altLang="en-US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</a:rPr>
              <a:t>5</a:t>
            </a:r>
            <a:r>
              <a:rPr lang="ko-KR" altLang="en-US" sz="1400" dirty="0" smtClean="0">
                <a:solidFill>
                  <a:srgbClr val="0000FF"/>
                </a:solidFill>
              </a:rPr>
              <a:t>년 보존 후 연차적 폐기</a:t>
            </a:r>
            <a:r>
              <a:rPr lang="en-US" altLang="ko-KR" sz="1400" dirty="0" smtClean="0"/>
              <a:t>, </a:t>
            </a:r>
            <a:endParaRPr lang="ko-KR" altLang="en-US" sz="1400" dirty="0" smtClean="0"/>
          </a:p>
          <a:p>
            <a:r>
              <a:rPr lang="ko-KR" altLang="en-US" sz="1400" dirty="0" smtClean="0"/>
              <a:t>◆ </a:t>
            </a:r>
            <a:r>
              <a:rPr lang="ko-KR" altLang="en-US" sz="1400" dirty="0" smtClean="0">
                <a:solidFill>
                  <a:srgbClr val="FF0000"/>
                </a:solidFill>
              </a:rPr>
              <a:t>평의회는 영구보존</a:t>
            </a:r>
            <a:r>
              <a:rPr lang="en-US" altLang="ko-KR" sz="1400" dirty="0" smtClean="0"/>
              <a:t>( </a:t>
            </a:r>
            <a:r>
              <a:rPr lang="ko-KR" altLang="en-US" sz="1400" dirty="0" smtClean="0"/>
              <a:t>평의회의 전표 또는 영수증 철은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년 보존 후 연차적 폐기</a:t>
            </a:r>
            <a:r>
              <a:rPr lang="en-US" altLang="ko-KR" sz="1400" dirty="0" smtClean="0"/>
              <a:t>) </a:t>
            </a:r>
            <a:endParaRPr lang="ko-KR" altLang="en-US" sz="1400" dirty="0" smtClean="0"/>
          </a:p>
          <a:p>
            <a:r>
              <a:rPr lang="ko-KR" altLang="en-US" sz="1400" dirty="0" smtClean="0"/>
              <a:t>◆ 회계가 주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작성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지출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의연금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발생시 단장이 확인 서명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연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</a:t>
            </a:r>
            <a:r>
              <a:rPr lang="ko-KR" altLang="en-US" sz="1400" dirty="0" err="1" smtClean="0"/>
              <a:t>꾸리아</a:t>
            </a:r>
            <a:r>
              <a:rPr lang="ko-KR" altLang="en-US" sz="1400" dirty="0" smtClean="0"/>
              <a:t> 순방 시 확인 서명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4) </a:t>
            </a:r>
            <a:r>
              <a:rPr lang="ko-KR" altLang="en-US" sz="1400" dirty="0" smtClean="0">
                <a:solidFill>
                  <a:srgbClr val="FF0000"/>
                </a:solidFill>
              </a:rPr>
              <a:t>단원기록카드 </a:t>
            </a:r>
            <a:r>
              <a:rPr lang="en-US" altLang="ko-KR" sz="1400" dirty="0" smtClean="0">
                <a:solidFill>
                  <a:srgbClr val="FF0000"/>
                </a:solidFill>
              </a:rPr>
              <a:t>: </a:t>
            </a:r>
            <a:r>
              <a:rPr lang="ko-KR" altLang="en-US" sz="1400" dirty="0" smtClean="0">
                <a:solidFill>
                  <a:srgbClr val="FF0000"/>
                </a:solidFill>
              </a:rPr>
              <a:t>영구보존 </a:t>
            </a:r>
          </a:p>
          <a:p>
            <a:r>
              <a:rPr lang="ko-KR" altLang="en-US" sz="1400" dirty="0" smtClean="0"/>
              <a:t>◆ 부단장이 변경사항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간부이동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전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출입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교육 등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발생시 작성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전출시</a:t>
            </a:r>
            <a:r>
              <a:rPr lang="ko-KR" altLang="en-US" sz="1400" dirty="0" smtClean="0"/>
              <a:t> 전출입 승인서와 송부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5)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쁘레시디움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평의회 설립인가신청서 </a:t>
            </a:r>
            <a:r>
              <a:rPr lang="en-US" altLang="ko-KR" sz="1400" dirty="0" smtClean="0">
                <a:solidFill>
                  <a:srgbClr val="FF0000"/>
                </a:solidFill>
              </a:rPr>
              <a:t>: </a:t>
            </a:r>
            <a:r>
              <a:rPr lang="ko-KR" altLang="en-US" sz="1400" dirty="0" smtClean="0">
                <a:solidFill>
                  <a:srgbClr val="FF0000"/>
                </a:solidFill>
              </a:rPr>
              <a:t>영구보존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6)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쁘레시디움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평의회 기록표 및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연혁표</a:t>
            </a:r>
            <a:r>
              <a:rPr lang="en-US" altLang="ko-KR" sz="1400" dirty="0" smtClean="0">
                <a:solidFill>
                  <a:srgbClr val="FF0000"/>
                </a:solidFill>
              </a:rPr>
              <a:t>: </a:t>
            </a:r>
            <a:r>
              <a:rPr lang="ko-KR" altLang="en-US" sz="1400" dirty="0" smtClean="0">
                <a:solidFill>
                  <a:srgbClr val="FF0000"/>
                </a:solidFill>
              </a:rPr>
              <a:t>영구보존</a:t>
            </a:r>
          </a:p>
          <a:p>
            <a:r>
              <a:rPr lang="ko-KR" altLang="en-US" sz="1400" dirty="0" smtClean="0"/>
              <a:t>◆ </a:t>
            </a:r>
            <a:r>
              <a:rPr lang="ko-KR" altLang="en-US" sz="1400" dirty="0" err="1" smtClean="0"/>
              <a:t>쁘레시디움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평의회의 연혁 및 연도별 활동 내역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창단에서 현재까지의 단원변동 현황 등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7) </a:t>
            </a:r>
            <a:r>
              <a:rPr lang="ko-KR" altLang="en-US" sz="1400" dirty="0" smtClean="0">
                <a:solidFill>
                  <a:srgbClr val="0000FF"/>
                </a:solidFill>
              </a:rPr>
              <a:t>회의록 </a:t>
            </a:r>
            <a:r>
              <a:rPr lang="en-US" altLang="ko-KR" sz="1400" dirty="0" smtClean="0">
                <a:solidFill>
                  <a:srgbClr val="0000FF"/>
                </a:solidFill>
              </a:rPr>
              <a:t>: </a:t>
            </a:r>
            <a:r>
              <a:rPr lang="ko-KR" altLang="en-US" sz="1400" dirty="0" smtClean="0">
                <a:solidFill>
                  <a:srgbClr val="0000FF"/>
                </a:solidFill>
              </a:rPr>
              <a:t>창단 당시의 회의록은 영구보존</a:t>
            </a:r>
            <a:r>
              <a:rPr lang="en-US" altLang="ko-KR" sz="1400" dirty="0" smtClean="0">
                <a:solidFill>
                  <a:srgbClr val="0000FF"/>
                </a:solidFill>
              </a:rPr>
              <a:t>, </a:t>
            </a:r>
            <a:r>
              <a:rPr lang="ko-KR" altLang="en-US" sz="1400" dirty="0" smtClean="0">
                <a:solidFill>
                  <a:srgbClr val="0000FF"/>
                </a:solidFill>
              </a:rPr>
              <a:t>이후는 </a:t>
            </a:r>
            <a:r>
              <a:rPr lang="en-US" altLang="ko-KR" sz="1400" dirty="0" smtClean="0">
                <a:solidFill>
                  <a:srgbClr val="0000FF"/>
                </a:solidFill>
              </a:rPr>
              <a:t>5</a:t>
            </a:r>
            <a:r>
              <a:rPr lang="ko-KR" altLang="en-US" sz="1400" dirty="0" smtClean="0">
                <a:solidFill>
                  <a:srgbClr val="0000FF"/>
                </a:solidFill>
              </a:rPr>
              <a:t>년 보존 후 연차적 폐기</a:t>
            </a:r>
          </a:p>
          <a:p>
            <a:r>
              <a:rPr lang="ko-KR" altLang="en-US" sz="1400" dirty="0" smtClean="0"/>
              <a:t>◆ 서기가 주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작성 </a:t>
            </a: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통신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수발신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관리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8) </a:t>
            </a:r>
            <a:r>
              <a:rPr lang="ko-KR" altLang="en-US" sz="1400" dirty="0" smtClean="0">
                <a:solidFill>
                  <a:srgbClr val="0000FF"/>
                </a:solidFill>
              </a:rPr>
              <a:t>단장계획서 </a:t>
            </a:r>
            <a:r>
              <a:rPr lang="en-US" altLang="ko-KR" sz="1400" dirty="0" smtClean="0">
                <a:solidFill>
                  <a:srgbClr val="0000FF"/>
                </a:solidFill>
              </a:rPr>
              <a:t>: </a:t>
            </a:r>
            <a:r>
              <a:rPr lang="ko-KR" altLang="en-US" sz="1400" dirty="0" smtClean="0">
                <a:solidFill>
                  <a:srgbClr val="0000FF"/>
                </a:solidFill>
              </a:rPr>
              <a:t>창단 당시의 단장계획서는 영구보존</a:t>
            </a:r>
            <a:r>
              <a:rPr lang="en-US" altLang="ko-KR" sz="1400" dirty="0" smtClean="0">
                <a:solidFill>
                  <a:srgbClr val="0000FF"/>
                </a:solidFill>
              </a:rPr>
              <a:t>, </a:t>
            </a:r>
            <a:r>
              <a:rPr lang="ko-KR" altLang="en-US" sz="1400" dirty="0" smtClean="0">
                <a:solidFill>
                  <a:srgbClr val="0000FF"/>
                </a:solidFill>
              </a:rPr>
              <a:t>이후는 </a:t>
            </a:r>
            <a:r>
              <a:rPr lang="en-US" altLang="ko-KR" sz="1400" dirty="0" smtClean="0">
                <a:solidFill>
                  <a:srgbClr val="0000FF"/>
                </a:solidFill>
              </a:rPr>
              <a:t>5</a:t>
            </a:r>
            <a:r>
              <a:rPr lang="ko-KR" altLang="en-US" sz="1400" dirty="0" smtClean="0">
                <a:solidFill>
                  <a:srgbClr val="0000FF"/>
                </a:solidFill>
              </a:rPr>
              <a:t>년 보존 후 연차적 폐기 </a:t>
            </a:r>
          </a:p>
          <a:p>
            <a:r>
              <a:rPr lang="ko-KR" altLang="en-US" sz="1400" dirty="0" smtClean="0"/>
              <a:t>◆ 단장이 주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작성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9) </a:t>
            </a:r>
            <a:r>
              <a:rPr lang="ko-KR" altLang="en-US" sz="1400" dirty="0" smtClean="0">
                <a:solidFill>
                  <a:srgbClr val="0000FF"/>
                </a:solidFill>
              </a:rPr>
              <a:t>월례보고서 </a:t>
            </a:r>
            <a:r>
              <a:rPr lang="en-US" altLang="ko-KR" sz="1400" dirty="0" smtClean="0">
                <a:solidFill>
                  <a:srgbClr val="0000FF"/>
                </a:solidFill>
              </a:rPr>
              <a:t>: 5</a:t>
            </a:r>
            <a:r>
              <a:rPr lang="ko-KR" altLang="en-US" sz="1400" dirty="0" smtClean="0">
                <a:solidFill>
                  <a:srgbClr val="0000FF"/>
                </a:solidFill>
              </a:rPr>
              <a:t>년 보존 후 연차적 폐기 </a:t>
            </a:r>
          </a:p>
          <a:p>
            <a:r>
              <a:rPr lang="ko-KR" altLang="en-US" sz="1400" dirty="0" smtClean="0"/>
              <a:t>◆ 서기가 월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부 작성하여 단장의 서명을 받은 후 </a:t>
            </a:r>
            <a:r>
              <a:rPr lang="ko-KR" altLang="en-US" sz="1400" dirty="0" err="1" smtClean="0"/>
              <a:t>꾸리아에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부 제출</a:t>
            </a:r>
            <a:r>
              <a:rPr lang="en-US" altLang="ko-KR" sz="1400" dirty="0" smtClean="0"/>
              <a:t>, 1</a:t>
            </a:r>
            <a:r>
              <a:rPr lang="ko-KR" altLang="en-US" sz="1400" dirty="0" smtClean="0"/>
              <a:t>부 자체 보관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10) </a:t>
            </a:r>
            <a:r>
              <a:rPr lang="ko-KR" altLang="en-US" sz="1400" dirty="0" smtClean="0">
                <a:solidFill>
                  <a:srgbClr val="FF0000"/>
                </a:solidFill>
              </a:rPr>
              <a:t>간부임명신청서 </a:t>
            </a:r>
            <a:r>
              <a:rPr lang="en-US" altLang="ko-KR" sz="1400" dirty="0" smtClean="0">
                <a:solidFill>
                  <a:srgbClr val="FF0000"/>
                </a:solidFill>
              </a:rPr>
              <a:t>: </a:t>
            </a:r>
            <a:r>
              <a:rPr lang="ko-KR" altLang="en-US" sz="1400" dirty="0" smtClean="0">
                <a:solidFill>
                  <a:srgbClr val="FF0000"/>
                </a:solidFill>
              </a:rPr>
              <a:t>영구보존 </a:t>
            </a:r>
          </a:p>
          <a:p>
            <a:r>
              <a:rPr lang="ko-KR" altLang="en-US" sz="1400" dirty="0" smtClean="0"/>
              <a:t>◆ 서기가 부정기적 간부임명신청서를 작성하여 </a:t>
            </a:r>
            <a:r>
              <a:rPr lang="ko-KR" altLang="en-US" sz="1400" dirty="0" err="1" smtClean="0"/>
              <a:t>꾸리아에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부 제출하며</a:t>
            </a:r>
          </a:p>
          <a:p>
            <a:r>
              <a:rPr lang="ko-KR" altLang="en-US" sz="1400" dirty="0" smtClean="0"/>
              <a:t>◆ </a:t>
            </a:r>
            <a:r>
              <a:rPr lang="ko-KR" altLang="en-US" sz="1400" dirty="0" err="1" smtClean="0"/>
              <a:t>꾸리아는</a:t>
            </a:r>
            <a:r>
              <a:rPr lang="ko-KR" altLang="en-US" sz="1400" dirty="0" smtClean="0"/>
              <a:t> 승인 및 서명 후 </a:t>
            </a:r>
            <a:r>
              <a:rPr lang="ko-KR" altLang="en-US" sz="1400" dirty="0" err="1" smtClean="0"/>
              <a:t>쁘레시디움에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부를 발송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11) </a:t>
            </a:r>
            <a:r>
              <a:rPr lang="ko-KR" altLang="en-US" sz="1400" dirty="0" smtClean="0">
                <a:solidFill>
                  <a:srgbClr val="0000FF"/>
                </a:solidFill>
              </a:rPr>
              <a:t>전</a:t>
            </a:r>
            <a:r>
              <a:rPr lang="en-US" altLang="ko-KR" sz="1400" dirty="0" smtClean="0">
                <a:solidFill>
                  <a:srgbClr val="0000FF"/>
                </a:solidFill>
              </a:rPr>
              <a:t>,</a:t>
            </a:r>
            <a:r>
              <a:rPr lang="ko-KR" altLang="en-US" sz="1400" dirty="0" smtClean="0">
                <a:solidFill>
                  <a:srgbClr val="0000FF"/>
                </a:solidFill>
              </a:rPr>
              <a:t>출입 승인신청서 </a:t>
            </a:r>
            <a:r>
              <a:rPr lang="en-US" altLang="ko-KR" sz="1400" dirty="0" smtClean="0">
                <a:solidFill>
                  <a:srgbClr val="0000FF"/>
                </a:solidFill>
              </a:rPr>
              <a:t>: 5</a:t>
            </a:r>
            <a:r>
              <a:rPr lang="ko-KR" altLang="en-US" sz="1400" dirty="0" smtClean="0">
                <a:solidFill>
                  <a:srgbClr val="0000FF"/>
                </a:solidFill>
              </a:rPr>
              <a:t>년 보존 후 연차적 폐기</a:t>
            </a:r>
          </a:p>
          <a:p>
            <a:r>
              <a:rPr lang="ko-KR" altLang="en-US" sz="1400" dirty="0" smtClean="0"/>
              <a:t>◆ 부단장이 전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출입 단원 발생시 작성하여 </a:t>
            </a:r>
            <a:r>
              <a:rPr lang="ko-KR" altLang="en-US" sz="1400" dirty="0" err="1" smtClean="0"/>
              <a:t>전출시</a:t>
            </a:r>
            <a:r>
              <a:rPr lang="ko-KR" altLang="en-US" sz="1400" dirty="0" smtClean="0"/>
              <a:t> 단원기록카드 원본과 함께 송부 </a:t>
            </a:r>
          </a:p>
          <a:p>
            <a:r>
              <a:rPr lang="ko-KR" altLang="en-US" sz="1400" dirty="0" smtClean="0"/>
              <a:t>◆ 단장은 단원기록카드의 “기록사항 확인란</a:t>
            </a:r>
            <a:r>
              <a:rPr lang="en-US" altLang="ko-KR" sz="1400" dirty="0" smtClean="0"/>
              <a:t>" </a:t>
            </a:r>
            <a:r>
              <a:rPr lang="ko-KR" altLang="en-US" sz="1400" dirty="0" err="1" smtClean="0"/>
              <a:t>란에</a:t>
            </a:r>
            <a:r>
              <a:rPr lang="ko-KR" altLang="en-US" sz="1400" dirty="0" smtClean="0"/>
              <a:t> 확인함</a:t>
            </a:r>
            <a:endParaRPr lang="ko-K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ko-KR" altLang="en-US" sz="3200" b="1" dirty="0" smtClean="0">
                <a:latin typeface="HY견명조" pitchFamily="18" charset="-127"/>
                <a:ea typeface="HY견명조" pitchFamily="18" charset="-127"/>
              </a:rPr>
              <a:t>목차</a:t>
            </a:r>
            <a:endParaRPr lang="ko-KR" altLang="en-US" sz="3200" b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403648" y="1412776"/>
            <a:ext cx="6163618" cy="43924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sz="2400" b="1" dirty="0" err="1" smtClean="0">
                <a:latin typeface="HY견명조" pitchFamily="18" charset="-127"/>
                <a:ea typeface="HY견명조" pitchFamily="18" charset="-127"/>
              </a:rPr>
              <a:t>레지오의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 현실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sz="2400" b="1" dirty="0" err="1" smtClean="0">
                <a:latin typeface="HY견명조" pitchFamily="18" charset="-127"/>
                <a:ea typeface="HY견명조" pitchFamily="18" charset="-127"/>
              </a:rPr>
              <a:t>레지오의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 목적과 정신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sz="2400" b="1" dirty="0" err="1" smtClean="0">
                <a:latin typeface="HY견명조" pitchFamily="18" charset="-127"/>
                <a:ea typeface="HY견명조" pitchFamily="18" charset="-127"/>
              </a:rPr>
              <a:t>레지오의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 활동원칙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4. </a:t>
            </a:r>
            <a:r>
              <a:rPr lang="ko-KR" altLang="en-US" sz="2400" b="1" dirty="0" err="1" smtClean="0">
                <a:latin typeface="HY견명조" pitchFamily="18" charset="-127"/>
                <a:ea typeface="HY견명조" pitchFamily="18" charset="-127"/>
              </a:rPr>
              <a:t>쁘레시디움이란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간부와 단원의 </a:t>
            </a:r>
            <a:r>
              <a:rPr lang="ko-KR" altLang="en-US" sz="2400" b="1" dirty="0" err="1" smtClean="0">
                <a:latin typeface="HY견명조" pitchFamily="18" charset="-127"/>
                <a:ea typeface="HY견명조" pitchFamily="18" charset="-127"/>
              </a:rPr>
              <a:t>역활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6. 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사업보고서 작성 요령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7. 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활동원칙과 활동회수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8. </a:t>
            </a:r>
            <a:r>
              <a:rPr lang="ko-KR" altLang="en-US" sz="2400" b="1" dirty="0" err="1" smtClean="0">
                <a:latin typeface="HY견명조" pitchFamily="18" charset="-127"/>
                <a:ea typeface="HY견명조" pitchFamily="18" charset="-127"/>
              </a:rPr>
              <a:t>주회합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 출석 계산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9. 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통신 </a:t>
            </a:r>
            <a:r>
              <a:rPr lang="ko-KR" altLang="en-US" sz="2400" b="1" dirty="0" err="1" smtClean="0">
                <a:latin typeface="HY견명조" pitchFamily="18" charset="-127"/>
                <a:ea typeface="HY견명조" pitchFamily="18" charset="-127"/>
              </a:rPr>
              <a:t>수발신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 관리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10. 2016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년 활동계획</a:t>
            </a: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endParaRPr lang="en-US" altLang="ko-KR" sz="2400" b="1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활동계획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9552" y="1714488"/>
            <a:ext cx="860444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① </a:t>
            </a:r>
            <a:r>
              <a:rPr lang="ko-KR" altLang="en-US" sz="1600" b="1" dirty="0" err="1" smtClean="0">
                <a:latin typeface="+mn-ea"/>
              </a:rPr>
              <a:t>성월별</a:t>
            </a:r>
            <a:r>
              <a:rPr lang="ko-KR" altLang="en-US" sz="1600" b="1" dirty="0" smtClean="0">
                <a:latin typeface="+mn-ea"/>
              </a:rPr>
              <a:t> 기도활동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err="1" smtClean="0">
                <a:latin typeface="+mn-ea"/>
              </a:rPr>
              <a:t>성요셉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  </a:t>
            </a:r>
            <a:r>
              <a:rPr lang="en-US" altLang="ko-KR" sz="1600" dirty="0">
                <a:latin typeface="+mn-ea"/>
              </a:rPr>
              <a:t>:“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가정을 위한 기도</a:t>
            </a:r>
            <a:r>
              <a:rPr lang="ko-KR" altLang="en-US" sz="1600" dirty="0">
                <a:solidFill>
                  <a:srgbClr val="0000FF"/>
                </a:solidFill>
                <a:latin typeface="+mn-ea"/>
              </a:rPr>
              <a:t>” </a:t>
            </a:r>
            <a:r>
              <a:rPr lang="ko-KR" altLang="en-US" sz="1600" dirty="0">
                <a:latin typeface="+mn-ea"/>
              </a:rPr>
              <a:t>매일 봉헌하기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en-US" altLang="ko-KR" sz="1600" dirty="0">
                <a:latin typeface="+mn-ea"/>
              </a:rPr>
              <a:t>5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성모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   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성묵주기도</a:t>
            </a:r>
            <a:r>
              <a:rPr lang="ko-KR" altLang="en-US" sz="1600" b="1" dirty="0" smtClean="0">
                <a:latin typeface="+mn-ea"/>
              </a:rPr>
              <a:t>” 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dirty="0" smtClean="0">
                <a:latin typeface="+mn-ea"/>
              </a:rPr>
              <a:t>회 봉헌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성전로비 성모상 앞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                           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성모성심께 바치는 봉헌기도</a:t>
            </a:r>
            <a:r>
              <a:rPr lang="ko-KR" altLang="en-US" sz="1600" dirty="0">
                <a:latin typeface="+mn-ea"/>
              </a:rPr>
              <a:t>” 매일 봉헌하기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en-US" altLang="ko-KR" sz="1600" dirty="0">
                <a:latin typeface="+mn-ea"/>
              </a:rPr>
              <a:t>6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예수성심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성체조배</a:t>
            </a:r>
            <a:r>
              <a:rPr lang="ko-KR" altLang="en-US" sz="1600" b="1" dirty="0">
                <a:latin typeface="+mn-ea"/>
              </a:rPr>
              <a:t>”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회 이상 실시하기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                   </a:t>
            </a:r>
            <a:r>
              <a:rPr lang="en-US" altLang="ko-KR" sz="1600" dirty="0" smtClean="0">
                <a:latin typeface="+mn-ea"/>
              </a:rPr>
              <a:t>        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예수성심께 바치는 봉헌기도</a:t>
            </a:r>
            <a:r>
              <a:rPr lang="ko-KR" altLang="en-US" sz="1600" dirty="0">
                <a:latin typeface="+mn-ea"/>
              </a:rPr>
              <a:t>” 매일 봉헌하기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◑ </a:t>
            </a:r>
            <a:r>
              <a:rPr lang="en-US" altLang="ko-KR" sz="1600" dirty="0" smtClean="0">
                <a:latin typeface="+mn-ea"/>
              </a:rPr>
              <a:t>9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순교자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 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십자가의 길</a:t>
            </a:r>
            <a:r>
              <a:rPr lang="ko-KR" altLang="en-US" sz="1600" b="1" dirty="0">
                <a:latin typeface="+mn-ea"/>
              </a:rPr>
              <a:t>”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회 이상 실시하기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</a:t>
            </a:r>
            <a:r>
              <a:rPr lang="en-US" altLang="ko-KR" sz="1600" dirty="0">
                <a:latin typeface="+mn-ea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◑ </a:t>
            </a:r>
            <a:r>
              <a:rPr lang="en-US" altLang="ko-KR" sz="1600" dirty="0">
                <a:latin typeface="+mn-ea"/>
              </a:rPr>
              <a:t>10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묵주기도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묵주기도</a:t>
            </a:r>
            <a:r>
              <a:rPr lang="ko-KR" altLang="en-US" sz="1600" b="1" dirty="0">
                <a:latin typeface="+mn-ea"/>
              </a:rPr>
              <a:t>”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회 이상 봉헌하기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성전로비 성모상 앞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◑ 11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위령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  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성체조배</a:t>
            </a:r>
            <a:r>
              <a:rPr lang="ko-KR" altLang="en-US" sz="1600" b="1" dirty="0">
                <a:latin typeface="+mn-ea"/>
              </a:rPr>
              <a:t>”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회 이상 실시하기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</a:t>
            </a:r>
            <a:r>
              <a:rPr lang="en-US" altLang="ko-KR" sz="1600" dirty="0">
                <a:latin typeface="+mn-ea"/>
              </a:rPr>
              <a:t>)</a:t>
            </a:r>
            <a:endParaRPr lang="en-US" altLang="ko-KR" sz="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600" dirty="0" smtClean="0">
                <a:latin typeface="+mn-ea"/>
              </a:rPr>
              <a:t> </a:t>
            </a:r>
            <a:endParaRPr lang="en-US" altLang="ko-KR" sz="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② </a:t>
            </a:r>
            <a:r>
              <a:rPr lang="ko-KR" altLang="en-US" sz="1600" b="1" dirty="0" smtClean="0">
                <a:latin typeface="+mn-ea"/>
              </a:rPr>
              <a:t>주요 행사계획</a:t>
            </a:r>
            <a:endParaRPr lang="en-US" altLang="ko-KR" sz="1600" b="1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아치에스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en-US" altLang="ko-KR" sz="1600" b="1" dirty="0" smtClean="0"/>
              <a:t>3/13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사순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주일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연차총친목회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본당의 날 성지순례로 대체</a:t>
            </a:r>
          </a:p>
          <a:p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Pr. </a:t>
            </a:r>
            <a:r>
              <a:rPr lang="ko-KR" altLang="en-US" sz="1600" dirty="0" smtClean="0"/>
              <a:t>야외행사 </a:t>
            </a:r>
            <a:r>
              <a:rPr lang="en-US" altLang="ko-KR" sz="1600" dirty="0" smtClean="0"/>
              <a:t>&amp; Pr. </a:t>
            </a:r>
            <a:r>
              <a:rPr lang="ko-KR" altLang="en-US" sz="1600" dirty="0" smtClean="0"/>
              <a:t>친목회 </a:t>
            </a:r>
            <a:r>
              <a:rPr lang="en-US" altLang="ko-KR" sz="1600" dirty="0" smtClean="0"/>
              <a:t>: Pr.</a:t>
            </a:r>
            <a:r>
              <a:rPr lang="ko-KR" altLang="en-US" sz="1600" dirty="0" smtClean="0"/>
              <a:t>주관으로 실시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성지 및 유서 깊은 본당 방문 권장</a:t>
            </a:r>
            <a:r>
              <a:rPr lang="en-US" altLang="ko-KR" sz="1600" dirty="0" smtClean="0"/>
              <a:t>)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85786" y="107154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 smtClean="0"/>
              <a:t>묵주기도 지향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레지아에</a:t>
            </a:r>
            <a:r>
              <a:rPr lang="ko-KR" altLang="en-US" dirty="0" smtClean="0"/>
              <a:t> 매년 지향 선정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     </a:t>
            </a:r>
            <a:r>
              <a:rPr lang="en-US" altLang="ko-KR" dirty="0" smtClean="0"/>
              <a:t>“</a:t>
            </a:r>
            <a:r>
              <a:rPr lang="ko-KR" altLang="en-US" b="1" dirty="0" smtClean="0">
                <a:solidFill>
                  <a:srgbClr val="0000FF"/>
                </a:solidFill>
              </a:rPr>
              <a:t>마산교구의 복음화와 </a:t>
            </a:r>
            <a:r>
              <a:rPr lang="ko-KR" altLang="en-US" b="1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b="1" dirty="0" smtClean="0">
                <a:solidFill>
                  <a:srgbClr val="0000FF"/>
                </a:solidFill>
              </a:rPr>
              <a:t> 단원들의 성화를 위해</a:t>
            </a:r>
            <a:r>
              <a:rPr lang="en-US" altLang="ko-KR" dirty="0" smtClean="0"/>
              <a:t>”</a:t>
            </a:r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662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활동계획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560" y="1214422"/>
            <a:ext cx="806489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/>
                <a:ea typeface="맑은 고딕"/>
              </a:rPr>
              <a:t>③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2016</a:t>
            </a:r>
            <a:r>
              <a:rPr lang="ko-KR" altLang="en-US" sz="1600" b="1" dirty="0" smtClean="0">
                <a:latin typeface="+mn-ea"/>
              </a:rPr>
              <a:t>년 </a:t>
            </a:r>
            <a:r>
              <a:rPr lang="en-US" altLang="ko-KR" sz="1600" b="1" dirty="0" smtClean="0">
                <a:latin typeface="+mn-ea"/>
              </a:rPr>
              <a:t>Co. </a:t>
            </a:r>
            <a:r>
              <a:rPr lang="ko-KR" altLang="en-US" sz="1600" b="1" dirty="0" smtClean="0">
                <a:latin typeface="+mn-ea"/>
              </a:rPr>
              <a:t>목표</a:t>
            </a:r>
            <a:r>
              <a:rPr lang="en-US" altLang="ko-KR" sz="1600" b="1" dirty="0" smtClean="0">
                <a:latin typeface="+mn-ea"/>
              </a:rPr>
              <a:t> (</a:t>
            </a:r>
            <a:r>
              <a:rPr lang="ko-KR" altLang="en-US" sz="1600" b="1" dirty="0" err="1" smtClean="0">
                <a:latin typeface="+mn-ea"/>
              </a:rPr>
              <a:t>년말</a:t>
            </a:r>
            <a:r>
              <a:rPr lang="ko-KR" altLang="en-US" sz="1600" b="1" dirty="0" smtClean="0">
                <a:latin typeface="+mn-ea"/>
              </a:rPr>
              <a:t> 시상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◑ </a:t>
            </a:r>
            <a:r>
              <a:rPr lang="ko-KR" altLang="en-US" sz="1600" dirty="0" err="1" smtClean="0">
                <a:latin typeface="+mn-ea"/>
              </a:rPr>
              <a:t>꾸리아별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개 이상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쁘레시디움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“분가 및 확장하기”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3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명 이상 “예비자 모집 및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교리반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인도하기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” </a:t>
            </a:r>
            <a:endParaRPr lang="ko-KR" altLang="en-US" sz="1600" b="1" dirty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3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명 이상 “냉담교우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회두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달성하기”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◑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명 이상 “전입교우 행동단원 모집하기” 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◑ </a:t>
            </a:r>
            <a:r>
              <a:rPr lang="ko-KR" altLang="en-US" sz="1600" dirty="0" smtClean="0">
                <a:latin typeface="+mn-ea"/>
              </a:rPr>
              <a:t>전 단원 </a:t>
            </a:r>
            <a:r>
              <a:rPr lang="ko-KR" altLang="en-US" sz="1600" b="1" dirty="0" smtClean="0"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루카복음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성경 쓰기</a:t>
            </a:r>
            <a:r>
              <a:rPr lang="ko-KR" altLang="en-US" sz="1600" b="1" dirty="0" smtClean="0">
                <a:latin typeface="+mn-ea"/>
              </a:rPr>
              <a:t>” </a:t>
            </a:r>
            <a:r>
              <a:rPr lang="ko-KR" altLang="en-US" sz="1600" dirty="0" smtClean="0">
                <a:latin typeface="+mn-ea"/>
              </a:rPr>
              <a:t>활동 실시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④ </a:t>
            </a:r>
            <a:r>
              <a:rPr lang="ko-KR" altLang="en-US" sz="1600" b="1" dirty="0" smtClean="0">
                <a:latin typeface="+mn-ea"/>
                <a:ea typeface="맑은 고딕"/>
              </a:rPr>
              <a:t>교육</a:t>
            </a:r>
            <a:endParaRPr lang="ko-KR" altLang="en-US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 ◑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단계 순회 기사교육 </a:t>
            </a:r>
            <a:r>
              <a:rPr lang="en-US" altLang="ko-KR" sz="1600" dirty="0" smtClean="0"/>
              <a:t>: </a:t>
            </a:r>
            <a:r>
              <a:rPr lang="en-US" altLang="ko-KR" sz="1600" b="1" dirty="0" smtClean="0"/>
              <a:t>7/9∼10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본당 강당</a:t>
            </a:r>
            <a:r>
              <a:rPr lang="en-US" altLang="ko-KR" sz="1600" dirty="0" smtClean="0"/>
              <a:t>, 80</a:t>
            </a:r>
            <a:r>
              <a:rPr lang="ko-KR" altLang="en-US" sz="1600" dirty="0" smtClean="0"/>
              <a:t>명</a:t>
            </a:r>
            <a:r>
              <a:rPr lang="en-US" altLang="ko-KR" sz="1600" dirty="0" smtClean="0"/>
              <a:t>)</a:t>
            </a:r>
            <a:r>
              <a:rPr lang="ko-KR" altLang="en-US" sz="1600" dirty="0" smtClean="0">
                <a:latin typeface="+mn-ea"/>
              </a:rPr>
              <a:t> </a:t>
            </a:r>
            <a:endParaRPr lang="ko-KR" altLang="en-US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단장 의무교육 </a:t>
            </a:r>
            <a:r>
              <a:rPr lang="en-US" altLang="ko-KR" sz="1600" dirty="0" smtClean="0"/>
              <a:t>: Pr. </a:t>
            </a:r>
            <a:r>
              <a:rPr lang="ko-KR" altLang="en-US" sz="1600" dirty="0" smtClean="0"/>
              <a:t>단장</a:t>
            </a:r>
            <a:r>
              <a:rPr lang="en-US" altLang="ko-KR" sz="1600" dirty="0" smtClean="0"/>
              <a:t>, </a:t>
            </a:r>
            <a:r>
              <a:rPr lang="en-US" altLang="ko-KR" sz="1600" b="1" dirty="0" smtClean="0"/>
              <a:t>9</a:t>
            </a:r>
            <a:r>
              <a:rPr lang="ko-KR" altLang="en-US" sz="1600" b="1" dirty="0" smtClean="0"/>
              <a:t>월 </a:t>
            </a:r>
            <a:r>
              <a:rPr lang="en-US" altLang="ko-KR" sz="1600" b="1" dirty="0" smtClean="0"/>
              <a:t>5</a:t>
            </a:r>
            <a:r>
              <a:rPr lang="ko-KR" altLang="en-US" sz="1600" b="1" dirty="0" smtClean="0"/>
              <a:t>일부터 매주 월요일</a:t>
            </a:r>
            <a:r>
              <a:rPr lang="en-US" altLang="ko-KR" sz="1600" b="1" dirty="0" smtClean="0"/>
              <a:t>(2</a:t>
            </a:r>
            <a:r>
              <a:rPr lang="ko-KR" altLang="en-US" sz="1600" b="1" dirty="0" smtClean="0"/>
              <a:t>주 </a:t>
            </a:r>
            <a:r>
              <a:rPr lang="en-US" altLang="ko-KR" sz="1600" b="1" dirty="0" smtClean="0"/>
              <a:t>4</a:t>
            </a:r>
            <a:r>
              <a:rPr lang="ko-KR" altLang="en-US" sz="1600" b="1" dirty="0" smtClean="0"/>
              <a:t>시간</a:t>
            </a:r>
            <a:r>
              <a:rPr lang="en-US" altLang="ko-KR" sz="1600" b="1" dirty="0" smtClean="0"/>
              <a:t>)</a:t>
            </a:r>
          </a:p>
          <a:p>
            <a:r>
              <a:rPr lang="en-US" altLang="ko-KR" sz="1600" b="1" dirty="0" smtClean="0"/>
              <a:t>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b="1" dirty="0" smtClean="0"/>
              <a:t> </a:t>
            </a:r>
            <a:r>
              <a:rPr lang="ko-KR" altLang="en-US" sz="1600" dirty="0" err="1" smtClean="0"/>
              <a:t>꾸리아별</a:t>
            </a:r>
            <a:r>
              <a:rPr lang="ko-KR" altLang="en-US" sz="1600" dirty="0" smtClean="0"/>
              <a:t> 피정 </a:t>
            </a:r>
            <a:r>
              <a:rPr lang="en-US" altLang="ko-KR" sz="1600" dirty="0" smtClean="0"/>
              <a:t>: 6∼7</a:t>
            </a:r>
            <a:r>
              <a:rPr lang="ko-KR" altLang="en-US" sz="1600" dirty="0" smtClean="0"/>
              <a:t>월 중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본당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일 피정 또는 성심원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박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일 침묵피정</a:t>
            </a:r>
            <a:r>
              <a:rPr lang="en-US" altLang="ko-KR" sz="1600" dirty="0" smtClean="0"/>
              <a:t>, Cu.</a:t>
            </a:r>
            <a:r>
              <a:rPr lang="ko-KR" altLang="en-US" sz="1600" dirty="0" smtClean="0"/>
              <a:t>주관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◑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 의무교육 </a:t>
            </a:r>
            <a:r>
              <a:rPr lang="en-US" altLang="ko-KR" sz="1600" dirty="0" smtClean="0"/>
              <a:t>: </a:t>
            </a:r>
            <a:r>
              <a:rPr lang="en-US" altLang="ko-KR" sz="1600" b="1" dirty="0" smtClean="0"/>
              <a:t>5/10(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), 5/23(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전단원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(Co. </a:t>
            </a:r>
            <a:r>
              <a:rPr lang="ko-KR" altLang="en-US" sz="1600" dirty="0" smtClean="0"/>
              <a:t>주관</a:t>
            </a:r>
            <a:r>
              <a:rPr lang="en-US" altLang="ko-KR" sz="1600" dirty="0" smtClean="0"/>
              <a:t>)</a:t>
            </a:r>
            <a:endParaRPr lang="ko-KR" altLang="en-US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dirty="0" smtClean="0"/>
              <a:t>단원 직책교육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부단장</a:t>
            </a:r>
            <a:r>
              <a:rPr lang="en-US" altLang="ko-KR" sz="1600" b="1" dirty="0" smtClean="0"/>
              <a:t>(4/25,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서기</a:t>
            </a:r>
            <a:r>
              <a:rPr lang="en-US" altLang="ko-KR" sz="1600" b="1" dirty="0" smtClean="0"/>
              <a:t>(6/20,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회계</a:t>
            </a:r>
            <a:r>
              <a:rPr lang="en-US" altLang="ko-KR" sz="1600" b="1" dirty="0" smtClean="0"/>
              <a:t>(7/25,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(Co.</a:t>
            </a:r>
            <a:r>
              <a:rPr lang="ko-KR" altLang="en-US" sz="1600" dirty="0" smtClean="0"/>
              <a:t>주관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레지오마리애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관리 및 운영지침서</a:t>
            </a:r>
            <a:r>
              <a:rPr lang="ko-KR" altLang="en-US" sz="1600" b="1" dirty="0" smtClean="0">
                <a:latin typeface="+mn-ea"/>
              </a:rPr>
              <a:t>” </a:t>
            </a:r>
            <a:r>
              <a:rPr lang="ko-KR" altLang="en-US" sz="1600" dirty="0" smtClean="0">
                <a:latin typeface="+mn-ea"/>
              </a:rPr>
              <a:t>공부 </a:t>
            </a:r>
            <a:r>
              <a:rPr lang="en-US" altLang="ko-KR" sz="1600" dirty="0" smtClean="0">
                <a:latin typeface="+mn-ea"/>
              </a:rPr>
              <a:t>(Pr. </a:t>
            </a:r>
            <a:r>
              <a:rPr lang="ko-KR" altLang="en-US" sz="1600" dirty="0" err="1" smtClean="0">
                <a:latin typeface="+mn-ea"/>
              </a:rPr>
              <a:t>주회합시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교본연구시</a:t>
            </a:r>
            <a:r>
              <a:rPr lang="en-US" altLang="ko-KR" sz="1600" dirty="0" smtClean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활동계획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560" y="1214422"/>
            <a:ext cx="80648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  <a:ea typeface="맑은 고딕"/>
              </a:rPr>
              <a:t>⑤ </a:t>
            </a:r>
            <a:r>
              <a:rPr lang="ko-KR" altLang="en-US" sz="1600" b="1" dirty="0" smtClean="0">
                <a:latin typeface="+mn-ea"/>
                <a:ea typeface="맑은 고딕"/>
              </a:rPr>
              <a:t>구체적 활동</a:t>
            </a:r>
            <a:endParaRPr lang="ko-KR" altLang="en-US" sz="1600" b="1" dirty="0">
              <a:latin typeface="+mn-ea"/>
            </a:endParaRPr>
          </a:p>
          <a:p>
            <a:r>
              <a:rPr lang="ko-KR" altLang="en-US" sz="1600" dirty="0">
                <a:latin typeface="+mn-ea"/>
              </a:rPr>
              <a:t>  ◑ </a:t>
            </a:r>
            <a:r>
              <a:rPr lang="ko-KR" altLang="en-US" sz="1600" b="1" dirty="0" smtClean="0"/>
              <a:t>연도 활동 </a:t>
            </a:r>
            <a:endParaRPr lang="ko-KR" altLang="en-US" sz="1600" dirty="0" smtClean="0"/>
          </a:p>
          <a:p>
            <a:r>
              <a:rPr lang="en-US" altLang="ko-KR" sz="1600" dirty="0" smtClean="0"/>
              <a:t>     -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 가족 연도 발생시 </a:t>
            </a:r>
            <a:r>
              <a:rPr lang="ko-KR" altLang="en-US" sz="1600" dirty="0" err="1" smtClean="0"/>
              <a:t>꾸리아</a:t>
            </a:r>
            <a:r>
              <a:rPr lang="ko-KR" altLang="en-US" sz="1600" dirty="0" smtClean="0"/>
              <a:t> 및 </a:t>
            </a:r>
            <a:r>
              <a:rPr lang="ko-KR" altLang="en-US" sz="1600" dirty="0" err="1" smtClean="0"/>
              <a:t>꼬미시움</a:t>
            </a:r>
            <a:r>
              <a:rPr lang="ko-KR" altLang="en-US" sz="1600" dirty="0" smtClean="0"/>
              <a:t> 단장에게 반드시 연락</a:t>
            </a:r>
            <a:endParaRPr lang="en-US" altLang="ko-KR" sz="1600" dirty="0" smtClean="0"/>
          </a:p>
          <a:p>
            <a:r>
              <a:rPr lang="en-US" altLang="ko-KR" sz="1600" dirty="0" smtClean="0"/>
              <a:t>     -</a:t>
            </a:r>
            <a:r>
              <a:rPr lang="ko-KR" altLang="en-US" sz="1600" dirty="0" smtClean="0"/>
              <a:t>오전 </a:t>
            </a:r>
            <a:r>
              <a:rPr lang="ko-KR" altLang="en-US" sz="1600" dirty="0" err="1" smtClean="0"/>
              <a:t>주회합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Pr.</a:t>
            </a:r>
            <a:r>
              <a:rPr lang="ko-KR" altLang="en-US" sz="1600" dirty="0" smtClean="0"/>
              <a:t>은 구역별 연도 및 봉사에 참여하고</a:t>
            </a:r>
            <a:endParaRPr lang="en-US" altLang="ko-KR" sz="1600" dirty="0" smtClean="0"/>
          </a:p>
          <a:p>
            <a:r>
              <a:rPr lang="en-US" altLang="ko-KR" sz="1600" dirty="0" smtClean="0"/>
              <a:t>     -</a:t>
            </a:r>
            <a:r>
              <a:rPr lang="ko-KR" altLang="en-US" sz="1600" dirty="0" smtClean="0"/>
              <a:t>저녁 </a:t>
            </a:r>
            <a:r>
              <a:rPr lang="ko-KR" altLang="en-US" sz="1600" dirty="0" err="1" smtClean="0"/>
              <a:t>주회합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Pr. </a:t>
            </a:r>
            <a:r>
              <a:rPr lang="ko-KR" altLang="en-US" sz="1600" dirty="0" smtClean="0"/>
              <a:t>은 주회합 후 연도 반드시 참석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b="1" dirty="0" err="1" smtClean="0"/>
              <a:t>레지오</a:t>
            </a:r>
            <a:r>
              <a:rPr lang="ko-KR" altLang="en-US" sz="1600" b="1" dirty="0" smtClean="0"/>
              <a:t> 단원 모집 활동 </a:t>
            </a:r>
            <a:endParaRPr lang="en-US" altLang="ko-KR" sz="1600" b="1" dirty="0" smtClean="0"/>
          </a:p>
          <a:p>
            <a:r>
              <a:rPr lang="ko-KR" altLang="en-US" sz="1600" dirty="0" smtClean="0"/>
              <a:t>     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어깨띠 착용 후 </a:t>
            </a:r>
            <a:r>
              <a:rPr lang="ko-KR" altLang="en-US" sz="1600" dirty="0" err="1" smtClean="0"/>
              <a:t>새로오신</a:t>
            </a:r>
            <a:r>
              <a:rPr lang="ko-KR" altLang="en-US" sz="1600" dirty="0" smtClean="0"/>
              <a:t> 전입교우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단체 </a:t>
            </a:r>
            <a:r>
              <a:rPr lang="ko-KR" altLang="en-US" sz="1600" dirty="0" err="1" smtClean="0"/>
              <a:t>미가입</a:t>
            </a:r>
            <a:r>
              <a:rPr lang="ko-KR" altLang="en-US" sz="1600" dirty="0" smtClean="0"/>
              <a:t> 신자 대상으로 유인물 배부</a:t>
            </a:r>
            <a:endParaRPr lang="en-US" altLang="ko-KR" sz="1600" dirty="0" smtClean="0"/>
          </a:p>
          <a:p>
            <a:r>
              <a:rPr lang="en-US" altLang="ko-KR" sz="1600" dirty="0" smtClean="0"/>
              <a:t>     -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단장 </a:t>
            </a:r>
            <a:r>
              <a:rPr lang="ko-KR" altLang="en-US" sz="1600" dirty="0" err="1" smtClean="0"/>
              <a:t>주관하에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시 또는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시 </a:t>
            </a:r>
            <a:r>
              <a:rPr lang="en-US" altLang="ko-KR" sz="1600" dirty="0" smtClean="0"/>
              <a:t>30</a:t>
            </a:r>
            <a:r>
              <a:rPr lang="ko-KR" altLang="en-US" sz="1600" dirty="0" smtClean="0"/>
              <a:t>분 미사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회만 실시</a:t>
            </a:r>
          </a:p>
          <a:p>
            <a:r>
              <a:rPr lang="en-US" altLang="ko-KR" sz="1600" dirty="0" smtClean="0"/>
              <a:t>     -</a:t>
            </a:r>
            <a:r>
              <a:rPr lang="ko-KR" altLang="en-US" sz="1600" dirty="0" smtClean="0"/>
              <a:t>활동일정은 상반기</a:t>
            </a:r>
            <a:r>
              <a:rPr lang="en-US" altLang="ko-KR" sz="1600" dirty="0" smtClean="0"/>
              <a:t>(4</a:t>
            </a:r>
            <a:r>
              <a:rPr lang="ko-KR" altLang="en-US" sz="1600" dirty="0" smtClean="0"/>
              <a:t>월∽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하반기</a:t>
            </a:r>
            <a:r>
              <a:rPr lang="en-US" altLang="ko-KR" sz="1600" dirty="0" smtClean="0"/>
              <a:t>(10</a:t>
            </a:r>
            <a:r>
              <a:rPr lang="ko-KR" altLang="en-US" sz="1600" dirty="0" smtClean="0"/>
              <a:t>월∽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 2</a:t>
            </a:r>
            <a:r>
              <a:rPr lang="ko-KR" altLang="en-US" sz="1600" dirty="0" smtClean="0"/>
              <a:t>회 실시 </a:t>
            </a:r>
          </a:p>
          <a:p>
            <a:pPr>
              <a:lnSpc>
                <a:spcPct val="150000"/>
              </a:lnSpc>
            </a:pPr>
            <a:endParaRPr lang="en-US" altLang="ko-KR" sz="1600" b="1" dirty="0" smtClean="0"/>
          </a:p>
          <a:p>
            <a:r>
              <a:rPr lang="en-US" altLang="ko-KR" sz="1600" b="1" dirty="0" smtClean="0"/>
              <a:t>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순방강화 및 선서단원 돌보기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  -</a:t>
            </a:r>
            <a:r>
              <a:rPr lang="ko-KR" altLang="en-US" sz="1600" dirty="0" smtClean="0"/>
              <a:t>평의회 간부는 주간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야간 나누어 순방 실시 </a:t>
            </a:r>
          </a:p>
          <a:p>
            <a:r>
              <a:rPr lang="en-US" altLang="ko-KR" sz="1600" dirty="0" smtClean="0"/>
              <a:t>     -</a:t>
            </a:r>
            <a:r>
              <a:rPr lang="ko-KR" altLang="en-US" sz="1600" dirty="0" smtClean="0"/>
              <a:t>평의회 단장이 </a:t>
            </a:r>
            <a:r>
              <a:rPr lang="en-US" altLang="ko-KR" sz="1600" dirty="0" smtClean="0"/>
              <a:t>Pr. </a:t>
            </a:r>
            <a:r>
              <a:rPr lang="ko-KR" altLang="en-US" sz="1600" dirty="0" smtClean="0"/>
              <a:t>선서 단원 은색 </a:t>
            </a:r>
            <a:r>
              <a:rPr lang="ko-KR" altLang="en-US" sz="1600" dirty="0" err="1" smtClean="0"/>
              <a:t>벡실리나</a:t>
            </a:r>
            <a:r>
              <a:rPr lang="ko-KR" altLang="en-US" sz="1600" dirty="0" smtClean="0"/>
              <a:t> 달아주기</a:t>
            </a:r>
          </a:p>
          <a:p>
            <a:r>
              <a:rPr lang="en-US" altLang="ko-KR" sz="1600" dirty="0" smtClean="0"/>
              <a:t>     -Pr.</a:t>
            </a:r>
            <a:r>
              <a:rPr lang="ko-KR" altLang="en-US" sz="1600" dirty="0" smtClean="0"/>
              <a:t>단장은 단원 선서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주전 주임신부님께 안수 및 축복 요청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진주조개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와 같은 </a:t>
            </a:r>
            <a:r>
              <a:rPr lang="ko-KR" altLang="en-US" sz="2000" b="1" dirty="0" smtClean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믿음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을 가진 </a:t>
            </a:r>
            <a:r>
              <a:rPr lang="ko-KR" altLang="en-US" sz="2000" b="1" dirty="0" err="1" smtClean="0">
                <a:latin typeface="휴먼편지체" pitchFamily="18" charset="-127"/>
                <a:ea typeface="휴먼편지체" pitchFamily="18" charset="-127"/>
              </a:rPr>
              <a:t>레지오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 단원 여러분</a:t>
            </a:r>
            <a:endParaRPr lang="ko-KR" altLang="en-US" sz="2000" b="1" dirty="0">
              <a:latin typeface="휴먼편지체" pitchFamily="18" charset="-127"/>
              <a:ea typeface="휴먼편지체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79512" y="3140968"/>
            <a:ext cx="4392488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1400" b="1" u="sng" dirty="0" smtClean="0">
                <a:latin typeface="휴먼편지체" pitchFamily="18" charset="-127"/>
                <a:ea typeface="휴먼편지체" pitchFamily="18" charset="-127"/>
              </a:rPr>
              <a:t>진주조개 </a:t>
            </a:r>
            <a:r>
              <a:rPr lang="ko-KR" altLang="en-US" sz="1400" b="1" u="sng" dirty="0" err="1" smtClean="0">
                <a:latin typeface="휴먼편지체" pitchFamily="18" charset="-127"/>
                <a:ea typeface="휴먼편지체" pitchFamily="18" charset="-127"/>
              </a:rPr>
              <a:t>를</a:t>
            </a:r>
            <a:r>
              <a:rPr lang="ko-KR" altLang="en-US" sz="1400" b="1" u="sng" dirty="0" smtClean="0">
                <a:latin typeface="휴먼편지체" pitchFamily="18" charset="-127"/>
                <a:ea typeface="휴먼편지체" pitchFamily="18" charset="-127"/>
              </a:rPr>
              <a:t> 닮은 </a:t>
            </a:r>
            <a:r>
              <a:rPr lang="ko-KR" altLang="en-US" sz="1400" b="1" u="sng" dirty="0" err="1" smtClean="0">
                <a:latin typeface="휴먼편지체" pitchFamily="18" charset="-127"/>
                <a:ea typeface="휴먼편지체" pitchFamily="18" charset="-127"/>
              </a:rPr>
              <a:t>레지오</a:t>
            </a:r>
            <a:r>
              <a:rPr lang="ko-KR" altLang="en-US" sz="1400" b="1" u="sng" dirty="0" smtClean="0">
                <a:latin typeface="휴먼편지체" pitchFamily="18" charset="-127"/>
                <a:ea typeface="휴먼편지체" pitchFamily="18" charset="-127"/>
              </a:rPr>
              <a:t> 단원</a:t>
            </a:r>
            <a:endParaRPr lang="en-US" altLang="ko-KR" sz="1400" b="1" u="sng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진주조개는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작은 모래나 자갈이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들어가면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아라고나이트라는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물질을 분비하여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이물질을 감싸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게 됩니다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이것이 점점 자라면서 조개의 몸은 이 돌멩이 때문에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계속 쓰라리고 아픔 과 불편함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을 느끼며 살아갑니다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하지만 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3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년이 지난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다음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진주조개는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이 돌멩이를 아름다운 진주라는 보석으로 탄생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시킵니다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우리 </a:t>
            </a:r>
            <a:r>
              <a:rPr lang="ko-KR" altLang="en-US" sz="1400" b="1" dirty="0" err="1" smtClean="0">
                <a:latin typeface="휴먼편지체" pitchFamily="18" charset="-127"/>
                <a:ea typeface="휴먼편지체" pitchFamily="18" charset="-127"/>
              </a:rPr>
              <a:t>레지오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단원들은 이 진주조개와 같은 삶을 사는 것이 아닌가 생각해 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우리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레지오</a:t>
            </a:r>
            <a:r>
              <a:rPr lang="ko-KR" altLang="en-US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 단원들은 배려와 이해하는 마음을 가지고 봉사를 하는 성모님께 선택 받은 존재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들입니다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716016" y="1124744"/>
            <a:ext cx="4319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1600" b="1" u="sng" dirty="0" smtClean="0">
                <a:latin typeface="휴먼편지체" pitchFamily="18" charset="-127"/>
                <a:ea typeface="휴먼편지체" pitchFamily="18" charset="-127"/>
              </a:rPr>
              <a:t>당신 가슴이 보석입니다</a:t>
            </a:r>
            <a:r>
              <a:rPr lang="en-US" altLang="ko-KR" sz="1600" b="1" u="sng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8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바다 속에 조개 하나가 살고 있었습니다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어느 날 조개는 이웃에 사는 조개를 만나 하소연을 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내 몸에 아주 귀찮은 것이 있어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무겁고 둥글게 생겼는데 아주 귀찮고 불편해”</a:t>
            </a:r>
            <a:endParaRPr lang="en-US" altLang="ko-KR" sz="14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3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그러자 이웃에 사는 조개는 아주 거만한 표정으로 말했습니다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나는 아주 건강해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몸 속에 아무것도 이상한 것이 없지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나는 정말 건강해”</a:t>
            </a:r>
            <a:endParaRPr lang="en-US" altLang="ko-KR" sz="14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3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“좋겠다</a:t>
            </a:r>
            <a:r>
              <a:rPr lang="en-US" altLang="ko-KR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난 정말 이 둥글고 무거운 것 때문에 살 수가 없어”</a:t>
            </a:r>
            <a:endParaRPr lang="en-US" altLang="ko-KR" sz="1400" b="1" dirty="0" smtClean="0">
              <a:solidFill>
                <a:srgbClr val="FF0000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 때 이웃에 사는 게 한 마리가 지나가다 조개들의 이야기를 들었습니다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그리곤 건강하다고 자랑하는 조개에게 말했습니다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너는 건강하지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?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물론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그럴거야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하지만 네 이웃이 참아내고 있는 그 고통스러운 것은 정말 진귀한 진주란다”</a:t>
            </a:r>
            <a:endParaRPr lang="en-US" altLang="ko-KR" sz="14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그렇습니다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 조개가 간직하고 있는 고통은 바로 진주입니다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err="1" smtClean="0">
                <a:latin typeface="휴먼편지체" pitchFamily="18" charset="-127"/>
                <a:ea typeface="휴먼편지체" pitchFamily="18" charset="-127"/>
              </a:rPr>
              <a:t>아릅답고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진귀한 진주를 간직하려면 그만큼의 고통을 감수해야 합니다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우리는 가족과 친구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그리고 사랑하는 사람을 곁에 두고 삽니다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그러나 아무리 사랑하는 사람이라도 고통을 주곤 합니다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사랑과 행복은 고통스러운 짐을 짊어져야 하는 것입니다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우리가 잊고 있는 보물이란 고통스럽지만 함께 해야 할 바로 그 사랑입니다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12995"/>
          <a:stretch>
            <a:fillRect/>
          </a:stretch>
        </p:blipFill>
        <p:spPr bwMode="auto">
          <a:xfrm>
            <a:off x="1187624" y="1268760"/>
            <a:ext cx="21710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단원은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이랬으면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…….?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2"/>
          <p:cNvGrpSpPr/>
          <p:nvPr/>
        </p:nvGrpSpPr>
        <p:grpSpPr>
          <a:xfrm rot="10426083">
            <a:off x="5532911" y="1259250"/>
            <a:ext cx="3240360" cy="1375243"/>
            <a:chOff x="5364088" y="1268760"/>
            <a:chExt cx="3240360" cy="1375243"/>
          </a:xfrm>
        </p:grpSpPr>
        <p:sp>
          <p:nvSpPr>
            <p:cNvPr id="17" name="타원 16"/>
            <p:cNvSpPr/>
            <p:nvPr/>
          </p:nvSpPr>
          <p:spPr>
            <a:xfrm rot="11168332">
              <a:off x="5364088" y="1268760"/>
              <a:ext cx="720080" cy="72008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 rot="11168332">
              <a:off x="6019902" y="1850821"/>
              <a:ext cx="576064" cy="57606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11168332">
              <a:off x="6849552" y="2211955"/>
              <a:ext cx="432048" cy="43204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 rot="11168332">
              <a:off x="7524328" y="2348880"/>
              <a:ext cx="288032" cy="288032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 rot="11168332" flipV="1">
              <a:off x="8028384" y="2420888"/>
              <a:ext cx="216024" cy="21602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 rot="11168332" flipV="1">
              <a:off x="8460432" y="2420888"/>
              <a:ext cx="144016" cy="144016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899592" y="1412776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쓰고 있는 열쇠는 항상 빛난다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녹 쓰는 열쇠는 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언제나 손에 닿아 빛납니다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8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그러나 지하철이나 창고 같이 자주 쓰지 않는 열쇠는 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녹이 슬거나 색깔이 변해 있기 마련입니다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8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나 자신이 어떤 열쇠인가를 한 번 생각해 보면 어떨까요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?  </a:t>
            </a:r>
          </a:p>
          <a:p>
            <a:pPr>
              <a:lnSpc>
                <a:spcPct val="150000"/>
              </a:lnSpc>
            </a:pPr>
            <a:endParaRPr lang="en-US" altLang="ko-KR" sz="8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여러분은 나에게 쓰고 있는 열쇠가 되어 항상 빛나고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나 또한 여러분에게 항상 빛나는 쓰고 있는 열쇠가 되기 위해 애쓰겠습니다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그래서 성모님과의 만남이 빛나는 시간으로 이어지도록 하여야 합니다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휴먼편지체" pitchFamily="18" charset="-127"/>
                <a:ea typeface="휴먼편지체" pitchFamily="18" charset="-127"/>
              </a:rPr>
              <a:t>다함께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 합시다</a:t>
            </a:r>
            <a:r>
              <a:rPr lang="en-US" altLang="ko-KR" sz="20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2000" b="1" dirty="0">
              <a:latin typeface="휴먼편지체" pitchFamily="18" charset="-127"/>
              <a:ea typeface="휴먼편지체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375570" cy="331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827584" y="1556792"/>
            <a:ext cx="32403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창원 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2 Co.</a:t>
            </a:r>
          </a:p>
          <a:p>
            <a:pPr algn="ctr"/>
            <a:r>
              <a:rPr lang="ko-KR" altLang="en-US" sz="3600" b="1" dirty="0" err="1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레지오</a:t>
            </a:r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단원님</a:t>
            </a:r>
            <a:endParaRPr lang="en-US" altLang="ko-KR" sz="36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algn="ctr"/>
            <a:endParaRPr lang="en-US" altLang="ko-KR" sz="6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5" b="12198"/>
          <a:stretch>
            <a:fillRect/>
          </a:stretch>
        </p:blipFill>
        <p:spPr bwMode="auto">
          <a:xfrm>
            <a:off x="6012160" y="5273824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429000"/>
            <a:ext cx="1866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016" y="4474274"/>
            <a:ext cx="47160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 algn="ctr"/>
            <a:r>
              <a:rPr lang="ko-KR" altLang="en-US" sz="3600" b="1" dirty="0" err="1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피그말리온</a:t>
            </a:r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효과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!!!</a:t>
            </a:r>
          </a:p>
          <a:p>
            <a:pPr indent="-273050"/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① 그렇게 생각하고</a:t>
            </a:r>
            <a:endParaRPr lang="en-US" altLang="ko-KR" sz="36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indent="-273050"/>
            <a:endParaRPr lang="en-US" altLang="ko-KR" sz="1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indent="-273050"/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② 그렇게 염원하면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</a:t>
            </a:r>
            <a:endParaRPr lang="ko-KR" altLang="en-US" sz="36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indent="-273050"/>
            <a:endParaRPr lang="en-US" altLang="ko-KR" sz="1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indent="-273050"/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③ 그렇게 이루어진다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56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마침기도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3995936" y="980728"/>
            <a:ext cx="51480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세례자 성 요한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 베드로와 성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바오로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endParaRPr lang="en-US" altLang="ko-KR" sz="6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◎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마리아의 깃발 아래 모여 봉사하는 저희에게 주님께 대한 온전한 믿음과 마리아께 대한 굳은 신뢰심을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이로써 저희는 세상을 정복하렵니다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사랑으로 불타는 힘찬 믿음을 저희에게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 믿음으로써 주님을 사랑하는 순 수한 지향으로 저희의 모든 사명을 완수하고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이웃 안에서 항상 주님을 뵙고 섬기렵니다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바위와 같이 튼튼하고 흔들리지 않는 믿음을 저희에게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 튼튼한 믿음을 통하여 삶의 십자가와 노고와 실패 속에서도 평온하고 꿋꿋하게 나 아가렵니다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힘을 북돋우는 용감한 믿음을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 용감한 믿음에 힘입어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하느님의 영광과 영혼들의 구원을 위 해 큰일을 서슴지 않고 떠맡아 완수하렵니다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레지오의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불기둥이 될 믿음을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 믿음으로써 저희가 한데 뭉쳐 나아가며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하느님의 무한한 사랑의 불을 온 누리에 밝히어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어둠과 죽음의 그늘 밑에 있는 모든 이를 깨우치렵니다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  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또한 미지근한 이들을 열정으로 불태우고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죄로 죽은 영혼들을 다시 살아나게 하렵니다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그리하여 마침내 한평생 싸움이 끝난 다음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레지오가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한 사람도 빠짐없이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주님의 사랑과 영광의 나라에서 다시 모일 수 있도록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저희의 발걸음을 평화의 길로 인도하는 믿음을 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세상을 떠난 저희 </a:t>
            </a:r>
            <a:r>
              <a:rPr lang="ko-KR" altLang="en-US" sz="1400" dirty="0" err="1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레지오</a:t>
            </a:r>
            <a:r>
              <a:rPr lang="ko-KR" altLang="en-US" sz="1400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 단원들과 세상을 떠난 모든 신자들의 영혼이 하느님의 자비로 평화의 안식을 얻게 하소서</a:t>
            </a:r>
            <a:r>
              <a:rPr lang="en-US" altLang="ko-KR" sz="1400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◎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  <a:endParaRPr lang="en-US" altLang="ko-KR" sz="1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1000" contrast="29000"/>
          </a:blip>
          <a:srcRect/>
          <a:stretch>
            <a:fillRect/>
          </a:stretch>
        </p:blipFill>
        <p:spPr bwMode="auto">
          <a:xfrm>
            <a:off x="1043608" y="1268760"/>
            <a:ext cx="2148458" cy="2294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직사각형 8"/>
          <p:cNvSpPr/>
          <p:nvPr/>
        </p:nvSpPr>
        <p:spPr>
          <a:xfrm>
            <a:off x="72008" y="3717032"/>
            <a:ext cx="3995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+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성부와 성자와 성령의 이름으로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 아멘</a:t>
            </a: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endParaRPr lang="en-US" altLang="ko-KR" sz="6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거룩하신 천주의 성모님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지켜 주시고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어려울 때 저희가 드리는 간절한 기도를 물리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치지 마소서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또한 온갖 위험에서 언제나 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지켜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영화롭고 복되신 동정녀여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티 없이 깨끗하신 마리아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</a:p>
          <a:p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 모든 은총의 중재자시여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   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미카엘과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성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가브리엘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성모님의 천상 군단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모든 천사들이여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</p:txBody>
      </p:sp>
      <p:sp>
        <p:nvSpPr>
          <p:cNvPr id="10" name="타원 9"/>
          <p:cNvSpPr/>
          <p:nvPr/>
        </p:nvSpPr>
        <p:spPr>
          <a:xfrm>
            <a:off x="3059832" y="3068960"/>
            <a:ext cx="720080" cy="7200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39552" y="980728"/>
            <a:ext cx="720080" cy="7200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42844" y="928670"/>
            <a:ext cx="885831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O/X </a:t>
            </a:r>
            <a:r>
              <a:rPr lang="ko-KR" altLang="en-US" b="1" dirty="0" smtClean="0"/>
              <a:t>문제</a:t>
            </a:r>
            <a:endParaRPr lang="ko-KR" altLang="en-US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1. </a:t>
            </a:r>
            <a:r>
              <a:rPr lang="ko-KR" altLang="en-US" sz="1600" dirty="0" smtClean="0"/>
              <a:t>단장은 </a:t>
            </a:r>
            <a:r>
              <a:rPr lang="ko-KR" altLang="en-US" sz="1600" dirty="0" err="1" smtClean="0"/>
              <a:t>영적독서만</a:t>
            </a:r>
            <a:r>
              <a:rPr lang="ko-KR" altLang="en-US" sz="1600" dirty="0" smtClean="0"/>
              <a:t> 준비하고 훈화는 준비 할 필요가 없다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단장이 </a:t>
            </a:r>
            <a:r>
              <a:rPr lang="ko-KR" altLang="en-US" sz="1600" dirty="0" err="1" smtClean="0"/>
              <a:t>유고시</a:t>
            </a:r>
            <a:r>
              <a:rPr lang="ko-KR" altLang="en-US" sz="1600" dirty="0" smtClean="0"/>
              <a:t> 부단장이 </a:t>
            </a:r>
            <a:r>
              <a:rPr lang="ko-KR" altLang="en-US" sz="1600" dirty="0" err="1" smtClean="0"/>
              <a:t>주회합을</a:t>
            </a:r>
            <a:r>
              <a:rPr lang="ko-KR" altLang="en-US" sz="1600" dirty="0" smtClean="0"/>
              <a:t> 주관하고 그 자리를 승계할 수 있다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3.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간부의 임명은 </a:t>
            </a:r>
            <a:r>
              <a:rPr lang="ko-KR" altLang="en-US" sz="1600" dirty="0" err="1" smtClean="0"/>
              <a:t>꾸리아</a:t>
            </a:r>
            <a:r>
              <a:rPr lang="ko-KR" altLang="en-US" sz="1600" dirty="0" smtClean="0"/>
              <a:t> 단장이 최종 임명하고 </a:t>
            </a:r>
            <a:r>
              <a:rPr lang="ko-KR" altLang="en-US" sz="1600" dirty="0" err="1" smtClean="0"/>
              <a:t>꾸리아의</a:t>
            </a:r>
            <a:r>
              <a:rPr lang="ko-KR" altLang="en-US" sz="1600" dirty="0" smtClean="0"/>
              <a:t> 재차 추인을 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4. </a:t>
            </a:r>
            <a:r>
              <a:rPr lang="ko-KR" altLang="en-US" sz="1600" dirty="0" smtClean="0"/>
              <a:t>기도를 바칠 때 기도문을 전부 외우는 단원은 기도문을 보지 않고 바쳐도 상관없다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5. </a:t>
            </a:r>
            <a:r>
              <a:rPr lang="ko-KR" altLang="en-US" sz="1600" dirty="0" smtClean="0"/>
              <a:t>개인적으로 묵주기도를 바칠 때 자유의사에 따라 파티마의 </a:t>
            </a:r>
            <a:r>
              <a:rPr lang="ko-KR" altLang="en-US" sz="1600" dirty="0" err="1" smtClean="0"/>
              <a:t>구원송을</a:t>
            </a:r>
            <a:r>
              <a:rPr lang="ko-KR" altLang="en-US" sz="1600" dirty="0" smtClean="0"/>
              <a:t> 바칠 수도 있다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6. </a:t>
            </a:r>
            <a:r>
              <a:rPr lang="ko-KR" altLang="en-US" sz="1600" dirty="0" smtClean="0"/>
              <a:t>영적 </a:t>
            </a:r>
            <a:r>
              <a:rPr lang="ko-KR" altLang="en-US" sz="1600" dirty="0" err="1" smtClean="0"/>
              <a:t>독서시</a:t>
            </a:r>
            <a:r>
              <a:rPr lang="ko-KR" altLang="en-US" sz="1600" dirty="0" smtClean="0"/>
              <a:t> 교본을 낭독할 경우 독서 후에 성호경을 바친다</a:t>
            </a:r>
            <a:r>
              <a:rPr lang="en-US" altLang="ko-KR" sz="1600" dirty="0" smtClean="0"/>
              <a:t>. ( X )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7. </a:t>
            </a:r>
            <a:r>
              <a:rPr lang="ko-KR" altLang="en-US" sz="1600" dirty="0" smtClean="0"/>
              <a:t>행동단원의 자격은 본인이 </a:t>
            </a:r>
            <a:r>
              <a:rPr lang="ko-KR" altLang="en-US" sz="1600" dirty="0" err="1" smtClean="0"/>
              <a:t>교적이</a:t>
            </a:r>
            <a:r>
              <a:rPr lang="ko-KR" altLang="en-US" sz="1600" dirty="0" smtClean="0"/>
              <a:t> 있는 본당소속의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조직이 아니어도 된다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8. </a:t>
            </a:r>
            <a:r>
              <a:rPr lang="ko-KR" altLang="en-US" sz="1600" dirty="0" smtClean="0"/>
              <a:t>비밀헌금 이외에는 </a:t>
            </a:r>
            <a:r>
              <a:rPr lang="ko-KR" altLang="en-US" sz="1600" dirty="0" err="1" smtClean="0"/>
              <a:t>쁘레시디움에서</a:t>
            </a:r>
            <a:r>
              <a:rPr lang="ko-KR" altLang="en-US" sz="1600" dirty="0" smtClean="0"/>
              <a:t> 돈을 걷는 행위를 원칙적으로는 금지한다</a:t>
            </a:r>
            <a:r>
              <a:rPr lang="en-US" altLang="ko-KR" sz="1600" dirty="0" smtClean="0"/>
              <a:t>.(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9. </a:t>
            </a:r>
            <a:r>
              <a:rPr lang="ko-KR" altLang="en-US" sz="1600" dirty="0" smtClean="0"/>
              <a:t>회계장부는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년에 한 번씩 회계감사를 받아야 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10. </a:t>
            </a:r>
            <a:r>
              <a:rPr lang="ko-KR" altLang="en-US" sz="1600" dirty="0" err="1" smtClean="0"/>
              <a:t>퇴단</a:t>
            </a:r>
            <a:r>
              <a:rPr lang="ko-KR" altLang="en-US" sz="1600" dirty="0" smtClean="0"/>
              <a:t> 하였다가 </a:t>
            </a:r>
            <a:r>
              <a:rPr lang="ko-KR" altLang="en-US" sz="1600" dirty="0" err="1" smtClean="0"/>
              <a:t>재입단</a:t>
            </a:r>
            <a:r>
              <a:rPr lang="ko-KR" altLang="en-US" sz="1600" dirty="0" smtClean="0"/>
              <a:t> 할 때에는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개월의 수련기간과 선서를 다시 해야 한다</a:t>
            </a:r>
            <a:r>
              <a:rPr lang="en-US" altLang="ko-KR" sz="1600" dirty="0" smtClean="0"/>
              <a:t>.(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11. </a:t>
            </a:r>
            <a:r>
              <a:rPr lang="ko-KR" altLang="en-US" sz="1600" dirty="0" smtClean="0"/>
              <a:t>훈화는 </a:t>
            </a:r>
            <a:r>
              <a:rPr lang="ko-KR" altLang="en-US" sz="1600" dirty="0" err="1" smtClean="0"/>
              <a:t>영적지도자나</a:t>
            </a:r>
            <a:r>
              <a:rPr lang="ko-KR" altLang="en-US" sz="1600" dirty="0" smtClean="0"/>
              <a:t> 대리자가 담당하며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불참시</a:t>
            </a:r>
            <a:r>
              <a:rPr lang="ko-KR" altLang="en-US" sz="1600" dirty="0" smtClean="0"/>
              <a:t> 단장이 하거나 단장이 지명하는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경륜이 많거나 훈화할 만한 자격을 갖춘 단원이 할 수도 있다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12. </a:t>
            </a:r>
            <a:r>
              <a:rPr lang="ko-KR" altLang="en-US" sz="1600" dirty="0" smtClean="0"/>
              <a:t>헌금이 끝난 후 성모상 앞에 두거나 </a:t>
            </a:r>
            <a:r>
              <a:rPr lang="ko-KR" altLang="en-US" sz="1600" dirty="0" err="1" smtClean="0"/>
              <a:t>주회합</a:t>
            </a:r>
            <a:r>
              <a:rPr lang="ko-KR" altLang="en-US" sz="1600" dirty="0" smtClean="0"/>
              <a:t> 중에 비밀헌금을 계산해도 된다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13. </a:t>
            </a:r>
            <a:r>
              <a:rPr lang="ko-KR" altLang="en-US" sz="1600" dirty="0" smtClean="0"/>
              <a:t>본당 안에 </a:t>
            </a:r>
            <a:r>
              <a:rPr lang="ko-KR" altLang="en-US" sz="1600" dirty="0" err="1" smtClean="0"/>
              <a:t>쁘레시디움을</a:t>
            </a:r>
            <a:r>
              <a:rPr lang="ko-KR" altLang="en-US" sz="1600" dirty="0" smtClean="0"/>
              <a:t> 설립할 때는 상급평의회의 정식인가를 받아야 되나 본당 신부님을 초빙할 필요는 없다</a:t>
            </a:r>
            <a:r>
              <a:rPr lang="en-US" altLang="ko-KR" sz="1600" dirty="0" smtClean="0"/>
              <a:t>. ( X )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14.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구성인원은 지역의 특정 계층이나 특정 집단에 한정된 단원들로 구성할 수 있다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15.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분단은 </a:t>
            </a:r>
            <a:r>
              <a:rPr lang="ko-KR" altLang="en-US" sz="1600" dirty="0" err="1" smtClean="0"/>
              <a:t>꾸리아의</a:t>
            </a:r>
            <a:r>
              <a:rPr lang="ko-KR" altLang="en-US" sz="1600" dirty="0" smtClean="0"/>
              <a:t> 요청이 있을 때는 받아 들여야 한다</a:t>
            </a:r>
            <a:r>
              <a:rPr lang="en-US" altLang="ko-KR" sz="1600" dirty="0" smtClean="0"/>
              <a:t>.( O )</a:t>
            </a:r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42844" y="928670"/>
            <a:ext cx="885831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 smtClean="0"/>
              <a:t>16. </a:t>
            </a:r>
            <a:r>
              <a:rPr lang="ko-KR" altLang="en-US" sz="1600" dirty="0" smtClean="0"/>
              <a:t>본당 </a:t>
            </a:r>
            <a:r>
              <a:rPr lang="ko-KR" altLang="en-US" sz="1600" dirty="0" err="1" smtClean="0"/>
              <a:t>분활로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전출시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단위의 전출이 원칙이며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전출하는 </a:t>
            </a:r>
            <a:r>
              <a:rPr lang="ko-KR" altLang="en-US" sz="1600" dirty="0" err="1" smtClean="0"/>
              <a:t>쁘레시디움은</a:t>
            </a:r>
            <a:r>
              <a:rPr lang="ko-KR" altLang="en-US" sz="1600" dirty="0" smtClean="0"/>
              <a:t> 원래의 차수가 그대로 유지된다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17. </a:t>
            </a:r>
            <a:r>
              <a:rPr lang="ko-KR" altLang="en-US" sz="1600" dirty="0" smtClean="0"/>
              <a:t>올바르지 못하고 불완전한 </a:t>
            </a:r>
            <a:r>
              <a:rPr lang="ko-KR" altLang="en-US" sz="1600" dirty="0" err="1" smtClean="0"/>
              <a:t>쁘레시디움이</a:t>
            </a:r>
            <a:r>
              <a:rPr lang="ko-KR" altLang="en-US" sz="1600" dirty="0" smtClean="0"/>
              <a:t> 개선되지 않거나 오랫동안 잘못을 계속하고 있다면 </a:t>
            </a:r>
            <a:r>
              <a:rPr lang="ko-KR" altLang="en-US" sz="1600" dirty="0" err="1" smtClean="0"/>
              <a:t>차상급</a:t>
            </a:r>
            <a:r>
              <a:rPr lang="ko-KR" altLang="en-US" sz="1600" dirty="0" smtClean="0"/>
              <a:t> 평의회에 보고하고 해체해야 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18.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간부는 투표하여 후보자를 선출할 수 있다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19. </a:t>
            </a:r>
            <a:r>
              <a:rPr lang="ko-KR" altLang="en-US" sz="1600" dirty="0" err="1" smtClean="0"/>
              <a:t>수련기의</a:t>
            </a:r>
            <a:r>
              <a:rPr lang="ko-KR" altLang="en-US" sz="1600" dirty="0" smtClean="0"/>
              <a:t> 예비단원도 간부직을 맡을 수 있다</a:t>
            </a:r>
            <a:r>
              <a:rPr lang="en-US" altLang="ko-KR" sz="1600" dirty="0" smtClean="0"/>
              <a:t>. </a:t>
            </a:r>
            <a:r>
              <a:rPr lang="ko-KR" altLang="en-US" sz="1600" dirty="0" err="1" smtClean="0"/>
              <a:t>수련기의</a:t>
            </a:r>
            <a:r>
              <a:rPr lang="ko-KR" altLang="en-US" sz="1600" dirty="0" smtClean="0"/>
              <a:t> 임시 간부직도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년 임기의 일부로 계산한다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20. </a:t>
            </a:r>
            <a:r>
              <a:rPr lang="ko-KR" altLang="en-US" sz="1600" dirty="0" smtClean="0"/>
              <a:t>분단 후 신설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단장으로 임명된 모체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단장은 그 첫 번 째 임기</a:t>
            </a:r>
            <a:r>
              <a:rPr lang="en-US" altLang="ko-KR" sz="1600" dirty="0" smtClean="0"/>
              <a:t>(3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다시 시작한다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21. </a:t>
            </a:r>
            <a:r>
              <a:rPr lang="ko-KR" altLang="en-US" sz="1600" dirty="0" smtClean="0"/>
              <a:t>행동단원은 </a:t>
            </a:r>
            <a:r>
              <a:rPr lang="ko-KR" altLang="en-US" sz="1600" dirty="0" err="1" smtClean="0"/>
              <a:t>주회합에</a:t>
            </a:r>
            <a:r>
              <a:rPr lang="ko-KR" altLang="en-US" sz="1600" dirty="0" smtClean="0"/>
              <a:t> 출석하고 활동을 수행하는 단원을 말한다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아직 선서를 하지 않은 예비단원도 여기에 포함되므로 </a:t>
            </a:r>
            <a:r>
              <a:rPr lang="ko-KR" altLang="en-US" sz="1600" dirty="0" err="1" smtClean="0"/>
              <a:t>출석율에</a:t>
            </a:r>
            <a:r>
              <a:rPr lang="ko-KR" altLang="en-US" sz="1600" dirty="0" smtClean="0"/>
              <a:t> 반영된다</a:t>
            </a:r>
            <a:r>
              <a:rPr lang="en-US" altLang="ko-KR" sz="1600" dirty="0" smtClean="0"/>
              <a:t>.(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22. </a:t>
            </a:r>
            <a:r>
              <a:rPr lang="ko-KR" altLang="en-US" sz="1600" dirty="0" smtClean="0"/>
              <a:t>예비단원이 수련기간을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개월 연기한 경우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차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개월이 되기 전 언제라도 </a:t>
            </a:r>
            <a:r>
              <a:rPr lang="ko-KR" altLang="en-US" sz="1600" dirty="0" err="1" smtClean="0"/>
              <a:t>정단원으로서</a:t>
            </a:r>
            <a:r>
              <a:rPr lang="ko-KR" altLang="en-US" sz="1600" dirty="0" smtClean="0"/>
              <a:t> 준비가 갖추어지면 선서를 할 수 있다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23. </a:t>
            </a:r>
            <a:r>
              <a:rPr lang="ko-KR" altLang="en-US" sz="1600" dirty="0" smtClean="0"/>
              <a:t>일단 퇴단한 단원이 </a:t>
            </a:r>
            <a:r>
              <a:rPr lang="ko-KR" altLang="en-US" sz="1600" dirty="0" err="1" smtClean="0"/>
              <a:t>재입단하는</a:t>
            </a:r>
            <a:r>
              <a:rPr lang="ko-KR" altLang="en-US" sz="1600" dirty="0" smtClean="0"/>
              <a:t> 경우에는 </a:t>
            </a:r>
            <a:r>
              <a:rPr lang="ko-KR" altLang="en-US" sz="1600" dirty="0" err="1" smtClean="0"/>
              <a:t>퇴단</a:t>
            </a:r>
            <a:r>
              <a:rPr lang="ko-KR" altLang="en-US" sz="1600" dirty="0" smtClean="0"/>
              <a:t> 후 경과된 기간에 관계없이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개월의 수련기와 선서를 해야 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24. </a:t>
            </a:r>
            <a:r>
              <a:rPr lang="ko-KR" altLang="en-US" sz="1600" dirty="0" smtClean="0"/>
              <a:t>전입단원은 전출 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개월 이내에 이루어 져야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수련기와 선서가 필요하지 않다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25. </a:t>
            </a:r>
            <a:r>
              <a:rPr lang="ko-KR" altLang="en-US" sz="1600" dirty="0" smtClean="0"/>
              <a:t>단원의 전출은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단장의 서명만으로 인정된다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26. </a:t>
            </a:r>
            <a:r>
              <a:rPr lang="ko-KR" altLang="en-US" sz="1600" dirty="0" smtClean="0"/>
              <a:t>같은 본당 내에서는 </a:t>
            </a:r>
            <a:r>
              <a:rPr lang="ko-KR" altLang="en-US" sz="1600" dirty="0" err="1" smtClean="0"/>
              <a:t>꾸리아의</a:t>
            </a:r>
            <a:r>
              <a:rPr lang="ko-KR" altLang="en-US" sz="1600" dirty="0" smtClean="0"/>
              <a:t> 사전 승인 없이 전출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전입이 이루어져서는 안 된다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27. </a:t>
            </a:r>
            <a:r>
              <a:rPr lang="ko-KR" altLang="en-US" sz="1600" dirty="0" smtClean="0"/>
              <a:t>협조단원이 </a:t>
            </a:r>
            <a:r>
              <a:rPr lang="ko-KR" altLang="en-US" sz="1600" dirty="0" err="1" smtClean="0"/>
              <a:t>마침기도문을</a:t>
            </a:r>
            <a:r>
              <a:rPr lang="ko-KR" altLang="en-US" sz="1600" dirty="0" smtClean="0"/>
              <a:t> 바칠 때 성모님께 대한 호도는 소속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호도를 하여야 한다</a:t>
            </a:r>
            <a:r>
              <a:rPr lang="en-US" altLang="ko-KR" sz="1600" dirty="0" smtClean="0"/>
              <a:t>. ( X )</a:t>
            </a:r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42844" y="928670"/>
            <a:ext cx="885831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 smtClean="0"/>
              <a:t>28. </a:t>
            </a:r>
            <a:r>
              <a:rPr lang="ko-KR" altLang="en-US" sz="1600" dirty="0" smtClean="0"/>
              <a:t>협조단원은 </a:t>
            </a:r>
            <a:r>
              <a:rPr lang="ko-KR" altLang="en-US" sz="1600" dirty="0" err="1" smtClean="0"/>
              <a:t>꾸리아의</a:t>
            </a:r>
            <a:r>
              <a:rPr lang="ko-KR" altLang="en-US" sz="1600" dirty="0" smtClean="0"/>
              <a:t> 판단과 결정에 따라 </a:t>
            </a:r>
            <a:r>
              <a:rPr lang="ko-KR" altLang="en-US" sz="1600" dirty="0" err="1" smtClean="0"/>
              <a:t>아치에스에</a:t>
            </a:r>
            <a:r>
              <a:rPr lang="ko-KR" altLang="en-US" sz="1600" dirty="0" smtClean="0"/>
              <a:t> 참여 시킬 수 있다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29. </a:t>
            </a:r>
            <a:r>
              <a:rPr lang="ko-KR" altLang="en-US" sz="1600" dirty="0" smtClean="0"/>
              <a:t>기도나 그 밖의 신심행위로 주간 활동의 의무를 채우지 못하며 활동의 일부로도 인정하지 않는다</a:t>
            </a:r>
            <a:r>
              <a:rPr lang="en-US" altLang="ko-KR" sz="1600" dirty="0" smtClean="0"/>
              <a:t>.(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30. </a:t>
            </a:r>
            <a:r>
              <a:rPr lang="ko-KR" altLang="en-US" sz="1600" dirty="0" smtClean="0"/>
              <a:t>단장이 공석일 때는 부단장의 이름으로 서명하여 공문을 발송할 수 있다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31. </a:t>
            </a:r>
            <a:r>
              <a:rPr lang="ko-KR" altLang="en-US" sz="1600" dirty="0" smtClean="0"/>
              <a:t>월간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마리애지는</a:t>
            </a:r>
            <a:r>
              <a:rPr lang="ko-KR" altLang="en-US" sz="1600" dirty="0" smtClean="0"/>
              <a:t> 공문이다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32. </a:t>
            </a:r>
            <a:r>
              <a:rPr lang="ko-KR" altLang="en-US" sz="1600" dirty="0" smtClean="0"/>
              <a:t>특기사항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활동사례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작성시 활동 대상자의 성명은 기록해도 된다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33. </a:t>
            </a:r>
            <a:r>
              <a:rPr lang="ko-KR" altLang="en-US" sz="1600" dirty="0" err="1" smtClean="0"/>
              <a:t>순방시</a:t>
            </a:r>
            <a:r>
              <a:rPr lang="ko-KR" altLang="en-US" sz="1600" dirty="0" smtClean="0"/>
              <a:t> 평의회는 방문자를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인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조로 각기 다른 </a:t>
            </a:r>
            <a:r>
              <a:rPr lang="ko-KR" altLang="en-US" sz="1600" dirty="0" err="1" smtClean="0"/>
              <a:t>쁘레시디움에서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명씩 차출 지명할 수 있다</a:t>
            </a:r>
            <a:r>
              <a:rPr lang="en-US" altLang="ko-KR" sz="1600" dirty="0" smtClean="0"/>
              <a:t>. ( O )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34. </a:t>
            </a:r>
            <a:r>
              <a:rPr lang="ko-KR" altLang="en-US" sz="1600" dirty="0" smtClean="0"/>
              <a:t>타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참관은 출석으로 인정 할 수 없다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35. </a:t>
            </a:r>
            <a:r>
              <a:rPr lang="ko-KR" altLang="en-US" sz="1600" dirty="0" smtClean="0"/>
              <a:t>우연한 기회에 수행한 활동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자유활동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도 주회합에 보고할 수 있으며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쁘레시디움이</a:t>
            </a:r>
            <a:r>
              <a:rPr lang="ko-KR" altLang="en-US" sz="1600" dirty="0" smtClean="0"/>
              <a:t> 인정하면 정상적인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활동이 된다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36. </a:t>
            </a:r>
            <a:r>
              <a:rPr lang="ko-KR" altLang="en-US" sz="1600" dirty="0" smtClean="0"/>
              <a:t>방문 활동은 출발부터 귀가까지의 시간이 모두 활동으로 인정된다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37. </a:t>
            </a:r>
            <a:r>
              <a:rPr lang="ko-KR" altLang="en-US" sz="1600" dirty="0" smtClean="0"/>
              <a:t>활동 </a:t>
            </a:r>
            <a:r>
              <a:rPr lang="ko-KR" altLang="en-US" sz="1600" dirty="0" err="1" smtClean="0"/>
              <a:t>배당시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인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조의 조별 배당이 원칙이나 특별한 경우에 한하여 개인 활동을 배당할 수도 있다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38. </a:t>
            </a:r>
            <a:r>
              <a:rPr lang="ko-KR" altLang="en-US" sz="1600" dirty="0" smtClean="0"/>
              <a:t>교구 평의회를 통하여 배당되는 기도나 신심행위 및 특별기도는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시간의 주간활동 의무에 포함되지 않는다</a:t>
            </a:r>
            <a:r>
              <a:rPr lang="en-US" altLang="ko-KR" sz="1600" dirty="0" smtClean="0"/>
              <a:t>. ( O )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39. </a:t>
            </a:r>
            <a:r>
              <a:rPr lang="ko-KR" altLang="en-US" sz="1600" dirty="0" smtClean="0"/>
              <a:t>내용이 동일한 문서는 부수에 관계없이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건으로 취급한다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40.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모든 회합에서 </a:t>
            </a:r>
            <a:r>
              <a:rPr lang="ko-KR" altLang="en-US" sz="1600" dirty="0" err="1" smtClean="0"/>
              <a:t>구원송은</a:t>
            </a:r>
            <a:r>
              <a:rPr lang="ko-KR" altLang="en-US" sz="1600" dirty="0" smtClean="0"/>
              <a:t> 바치지 않기로 </a:t>
            </a:r>
            <a:r>
              <a:rPr lang="en-US" altLang="ko-KR" sz="1600" dirty="0" smtClean="0"/>
              <a:t>1998.2 </a:t>
            </a:r>
            <a:r>
              <a:rPr lang="ko-KR" altLang="en-US" sz="1600" dirty="0" err="1" smtClean="0"/>
              <a:t>세나뚜스에서</a:t>
            </a:r>
            <a:r>
              <a:rPr lang="ko-KR" altLang="en-US" sz="1600" dirty="0" smtClean="0"/>
              <a:t> 결정되었다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41. </a:t>
            </a:r>
            <a:r>
              <a:rPr lang="ko-KR" altLang="en-US" sz="1600" dirty="0" smtClean="0"/>
              <a:t>출석으로 인정되는 경우는 상급평의회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공식적 업무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순방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주관 회의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행사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교육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피정 </a:t>
            </a:r>
            <a:r>
              <a:rPr lang="ko-KR" altLang="en-US" sz="1600" dirty="0" err="1" smtClean="0"/>
              <a:t>참가시는</a:t>
            </a:r>
            <a:r>
              <a:rPr lang="ko-KR" altLang="en-US" sz="1600" dirty="0" smtClean="0"/>
              <a:t> 출석으로 인정된다</a:t>
            </a:r>
            <a:r>
              <a:rPr lang="en-US" altLang="ko-KR" sz="1600" dirty="0" smtClean="0"/>
              <a:t>. ( O ) </a:t>
            </a:r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/>
              <a:t>창원 제 </a:t>
            </a:r>
            <a:r>
              <a:rPr lang="en-US" altLang="ko-KR" sz="2000" b="1" dirty="0" smtClean="0"/>
              <a:t>2 </a:t>
            </a:r>
            <a:r>
              <a:rPr lang="ko-KR" altLang="en-US" sz="2000" b="1" dirty="0" err="1" smtClean="0"/>
              <a:t>꼬미씨움</a:t>
            </a:r>
            <a:r>
              <a:rPr lang="ko-KR" altLang="en-US" sz="2000" b="1" dirty="0" smtClean="0"/>
              <a:t> </a:t>
            </a:r>
            <a:r>
              <a:rPr lang="en-US" altLang="ko-KR" sz="2000" b="1" dirty="0" err="1" smtClean="0"/>
              <a:t>Regio</a:t>
            </a:r>
            <a:r>
              <a:rPr lang="en-US" altLang="ko-KR" sz="2000" b="1" dirty="0" smtClean="0"/>
              <a:t> School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90"/>
          <p:cNvGrpSpPr/>
          <p:nvPr/>
        </p:nvGrpSpPr>
        <p:grpSpPr>
          <a:xfrm>
            <a:off x="129976" y="1196752"/>
            <a:ext cx="8978528" cy="5253065"/>
            <a:chOff x="129976" y="1196752"/>
            <a:chExt cx="8978528" cy="525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80516" y="1196752"/>
              <a:ext cx="3307422" cy="265112"/>
              <a:chOff x="434" y="991"/>
              <a:chExt cx="5373" cy="167"/>
            </a:xfrm>
          </p:grpSpPr>
          <p:sp>
            <p:nvSpPr>
              <p:cNvPr id="85" name="Text Box 9"/>
              <p:cNvSpPr txBox="1">
                <a:spLocks noChangeArrowheads="1"/>
              </p:cNvSpPr>
              <p:nvPr/>
            </p:nvSpPr>
            <p:spPr bwMode="gray">
              <a:xfrm>
                <a:off x="465" y="991"/>
                <a:ext cx="5311" cy="1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18000" rIns="18000" bIns="18000"/>
              <a:lstStyle/>
              <a:p>
                <a:pPr marL="0" marR="0" lvl="0" indent="0" defTabSz="914400" eaLnBrk="1" fontAlgn="ctr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ko-KR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교육</a:t>
                </a:r>
                <a:r>
                  <a:rPr kumimoji="0" lang="en-US" altLang="ko-K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 Roadmap</a:t>
                </a:r>
              </a:p>
            </p:txBody>
          </p:sp>
          <p:sp>
            <p:nvSpPr>
              <p:cNvPr id="86" name="Line 10"/>
              <p:cNvSpPr>
                <a:spLocks noChangeShapeType="1"/>
              </p:cNvSpPr>
              <p:nvPr/>
            </p:nvSpPr>
            <p:spPr bwMode="gray">
              <a:xfrm>
                <a:off x="434" y="1158"/>
                <a:ext cx="537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3563748" y="1196752"/>
              <a:ext cx="3592826" cy="225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/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ko-KR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교육종류 및 내용</a:t>
              </a:r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3583073" y="1461864"/>
              <a:ext cx="53320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3591216" y="1726763"/>
              <a:ext cx="764759" cy="478101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평의회 간부교육</a:t>
              </a:r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gray">
            <a:xfrm>
              <a:off x="980125" y="2439730"/>
              <a:ext cx="472701" cy="131964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Pr.</a:t>
              </a:r>
              <a:b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간부</a:t>
              </a:r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gray">
            <a:xfrm>
              <a:off x="980125" y="3759373"/>
              <a:ext cx="472701" cy="128820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행동단원</a:t>
              </a:r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gray">
            <a:xfrm>
              <a:off x="980125" y="5047580"/>
              <a:ext cx="472701" cy="131782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예비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신입단원</a:t>
              </a:r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gray">
            <a:xfrm>
              <a:off x="1484094" y="5047580"/>
              <a:ext cx="1034591" cy="131782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예비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신입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단원 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기초교육</a:t>
              </a:r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>
              <a:off x="4346189" y="3417125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" name="Rectangle 69"/>
            <p:cNvSpPr>
              <a:spLocks noChangeArrowheads="1"/>
            </p:cNvSpPr>
            <p:nvPr/>
          </p:nvSpPr>
          <p:spPr bwMode="auto">
            <a:xfrm>
              <a:off x="3591216" y="4873331"/>
              <a:ext cx="764759" cy="847213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예비신입</a:t>
              </a:r>
              <a:r>
                <a:rPr kumimoji="0" lang="en-US" altLang="ko-K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기초교육</a:t>
              </a:r>
            </a:p>
          </p:txBody>
        </p:sp>
        <p:sp>
          <p:nvSpPr>
            <p:cNvPr id="59" name="Line 70"/>
            <p:cNvSpPr>
              <a:spLocks noChangeShapeType="1"/>
            </p:cNvSpPr>
            <p:nvPr/>
          </p:nvSpPr>
          <p:spPr bwMode="auto">
            <a:xfrm>
              <a:off x="4346189" y="4846344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Text Box 76"/>
            <p:cNvSpPr txBox="1">
              <a:spLocks noChangeArrowheads="1"/>
            </p:cNvSpPr>
            <p:nvPr/>
          </p:nvSpPr>
          <p:spPr bwMode="auto">
            <a:xfrm>
              <a:off x="4348438" y="1720413"/>
              <a:ext cx="4760066" cy="4946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평의회 간부의 임무 및 역할에 관한 인식 고취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레지아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" name="Text Box 79"/>
            <p:cNvSpPr txBox="1">
              <a:spLocks noChangeArrowheads="1"/>
            </p:cNvSpPr>
            <p:nvPr/>
          </p:nvSpPr>
          <p:spPr bwMode="auto">
            <a:xfrm>
              <a:off x="4348438" y="4847931"/>
              <a:ext cx="4760066" cy="894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예비단원 및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6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개월 이내 신입단원 기초교육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“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레지오조직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명칭과기원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목적및정신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의무와활동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주회합운영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레지오교육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및 행사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묵주기도 등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”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꼬미시움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2" name="Rectangle 81"/>
            <p:cNvSpPr>
              <a:spLocks noChangeArrowheads="1"/>
            </p:cNvSpPr>
            <p:nvPr/>
          </p:nvSpPr>
          <p:spPr bwMode="auto">
            <a:xfrm>
              <a:off x="3591216" y="4126416"/>
              <a:ext cx="764759" cy="6684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단원 의무교육</a:t>
              </a:r>
            </a:p>
          </p:txBody>
        </p:sp>
        <p:sp>
          <p:nvSpPr>
            <p:cNvPr id="63" name="Text Box 82"/>
            <p:cNvSpPr txBox="1">
              <a:spLocks noChangeArrowheads="1"/>
            </p:cNvSpPr>
            <p:nvPr/>
          </p:nvSpPr>
          <p:spPr bwMode="auto">
            <a:xfrm>
              <a:off x="4348438" y="4103232"/>
              <a:ext cx="4760066" cy="694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단원의 영성 향상을 위한 다양한 주제로 특강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전 단원을 대상으로 년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 이상 실시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꼬미시움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 </a:t>
              </a:r>
              <a:endPara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7" name="AutoShape 88"/>
            <p:cNvSpPr>
              <a:spLocks noChangeArrowheads="1"/>
            </p:cNvSpPr>
            <p:nvPr/>
          </p:nvSpPr>
          <p:spPr bwMode="gray">
            <a:xfrm>
              <a:off x="1484094" y="2428868"/>
              <a:ext cx="1026725" cy="257176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직책교육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R="0" lvl="0" indent="177800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단장</a:t>
              </a:r>
              <a:endPara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R="0" lvl="0" indent="177800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부단장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R="0" lvl="0" indent="177800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서기</a:t>
              </a:r>
              <a:endPara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R="0" lvl="0" indent="177800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회계</a:t>
              </a:r>
            </a:p>
          </p:txBody>
        </p:sp>
        <p:sp>
          <p:nvSpPr>
            <p:cNvPr id="68" name="AutoShape 89"/>
            <p:cNvSpPr>
              <a:spLocks noChangeArrowheads="1"/>
            </p:cNvSpPr>
            <p:nvPr/>
          </p:nvSpPr>
          <p:spPr bwMode="gray">
            <a:xfrm>
              <a:off x="950025" y="1720413"/>
              <a:ext cx="2564669" cy="559014"/>
            </a:xfrm>
            <a:prstGeom prst="homePlate">
              <a:avLst>
                <a:gd name="adj" fmla="val 32868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꼬미씨움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9" name="AutoShape 90"/>
            <p:cNvSpPr>
              <a:spLocks noChangeArrowheads="1"/>
            </p:cNvSpPr>
            <p:nvPr/>
          </p:nvSpPr>
          <p:spPr bwMode="gray">
            <a:xfrm flipH="1">
              <a:off x="129976" y="1720413"/>
              <a:ext cx="820050" cy="559014"/>
            </a:xfrm>
            <a:prstGeom prst="homePlate">
              <a:avLst>
                <a:gd name="adj" fmla="val 28368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레지아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0" name="Rectangle 94"/>
            <p:cNvSpPr>
              <a:spLocks noChangeArrowheads="1"/>
            </p:cNvSpPr>
            <p:nvPr/>
          </p:nvSpPr>
          <p:spPr bwMode="gray">
            <a:xfrm>
              <a:off x="581892" y="2439731"/>
              <a:ext cx="315110" cy="3931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노년단원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단원소양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침묵피정</a:t>
              </a:r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gray">
            <a:xfrm>
              <a:off x="195381" y="2439732"/>
              <a:ext cx="350884" cy="13573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평의회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간부</a:t>
              </a:r>
            </a:p>
          </p:txBody>
        </p:sp>
        <p:sp>
          <p:nvSpPr>
            <p:cNvPr id="72" name="Line 101"/>
            <p:cNvSpPr>
              <a:spLocks noChangeShapeType="1"/>
            </p:cNvSpPr>
            <p:nvPr/>
          </p:nvSpPr>
          <p:spPr bwMode="auto">
            <a:xfrm>
              <a:off x="4346189" y="4113455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3591216" y="3446734"/>
              <a:ext cx="764759" cy="603232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직책교육</a:t>
              </a:r>
            </a:p>
          </p:txBody>
        </p:sp>
        <p:sp>
          <p:nvSpPr>
            <p:cNvPr id="74" name="Text Box 103"/>
            <p:cNvSpPr txBox="1">
              <a:spLocks noChangeArrowheads="1"/>
            </p:cNvSpPr>
            <p:nvPr/>
          </p:nvSpPr>
          <p:spPr bwMode="auto">
            <a:xfrm>
              <a:off x="4348438" y="3367163"/>
              <a:ext cx="4760066" cy="694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쁘레시디움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간부의 임무 및 역할 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직책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차기 간부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별로 년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 실시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꼬미시움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gray">
            <a:xfrm>
              <a:off x="3208928" y="2439732"/>
              <a:ext cx="282431" cy="392567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교본연구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</a:t>
              </a: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관리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및 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운영지침서</a:t>
              </a:r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3591216" y="5794975"/>
              <a:ext cx="764759" cy="569913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교본</a:t>
              </a:r>
              <a:b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연구</a:t>
              </a:r>
            </a:p>
          </p:txBody>
        </p:sp>
        <p:sp>
          <p:nvSpPr>
            <p:cNvPr id="77" name="Text Box 106"/>
            <p:cNvSpPr txBox="1">
              <a:spLocks noChangeArrowheads="1"/>
            </p:cNvSpPr>
            <p:nvPr/>
          </p:nvSpPr>
          <p:spPr bwMode="auto">
            <a:xfrm>
              <a:off x="4348438" y="5755139"/>
              <a:ext cx="4760066" cy="694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쁘레시디움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관리 및 운영의 실질적인 내용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“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마리애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관리 및 운영지침서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”, “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레지오마리애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교본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” 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쁘레시디움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주관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주회합시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교본연구 시간에 실시 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8" name="Line 107"/>
            <p:cNvSpPr>
              <a:spLocks noChangeShapeType="1"/>
            </p:cNvSpPr>
            <p:nvPr/>
          </p:nvSpPr>
          <p:spPr bwMode="auto">
            <a:xfrm>
              <a:off x="4346189" y="5730218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gray">
            <a:xfrm>
              <a:off x="2885464" y="2439731"/>
              <a:ext cx="282431" cy="393145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단원</a:t>
              </a:r>
              <a:b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의무교육</a:t>
              </a:r>
            </a:p>
          </p:txBody>
        </p:sp>
        <p:sp>
          <p:nvSpPr>
            <p:cNvPr id="80" name="Rectangle 111"/>
            <p:cNvSpPr>
              <a:spLocks noChangeArrowheads="1"/>
            </p:cNvSpPr>
            <p:nvPr/>
          </p:nvSpPr>
          <p:spPr bwMode="auto">
            <a:xfrm>
              <a:off x="3591216" y="2813698"/>
              <a:ext cx="764759" cy="560130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영성피정</a:t>
              </a:r>
              <a:endPara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1" name="Text Box 112"/>
            <p:cNvSpPr txBox="1">
              <a:spLocks noChangeArrowheads="1"/>
            </p:cNvSpPr>
            <p:nvPr/>
          </p:nvSpPr>
          <p:spPr bwMode="auto">
            <a:xfrm>
              <a:off x="4348438" y="2710572"/>
              <a:ext cx="4760066" cy="694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단원들의 영성 함양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레지아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 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꼬미시움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주관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필요시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꾸리아별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년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 실시 </a:t>
              </a:r>
            </a:p>
          </p:txBody>
        </p:sp>
        <p:sp>
          <p:nvSpPr>
            <p:cNvPr id="82" name="Line 113"/>
            <p:cNvSpPr>
              <a:spLocks noChangeShapeType="1"/>
            </p:cNvSpPr>
            <p:nvPr/>
          </p:nvSpPr>
          <p:spPr bwMode="auto">
            <a:xfrm>
              <a:off x="4346189" y="2204864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3" name="Rectangle 114"/>
            <p:cNvSpPr>
              <a:spLocks noChangeArrowheads="1"/>
            </p:cNvSpPr>
            <p:nvPr/>
          </p:nvSpPr>
          <p:spPr bwMode="gray">
            <a:xfrm>
              <a:off x="195381" y="4846344"/>
              <a:ext cx="350884" cy="1524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기사교육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4" name="Rectangle 108"/>
            <p:cNvSpPr>
              <a:spLocks noChangeArrowheads="1"/>
            </p:cNvSpPr>
            <p:nvPr/>
          </p:nvSpPr>
          <p:spPr bwMode="gray">
            <a:xfrm>
              <a:off x="2553251" y="2439731"/>
              <a:ext cx="282431" cy="3925673"/>
            </a:xfrm>
            <a:prstGeom prst="rect">
              <a:avLst/>
            </a:prstGeom>
            <a:noFill/>
            <a:ln w="9525" cmpd="sng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영성피정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Rectangle 14"/>
            <p:cNvSpPr>
              <a:spLocks noChangeArrowheads="1"/>
            </p:cNvSpPr>
            <p:nvPr/>
          </p:nvSpPr>
          <p:spPr bwMode="auto">
            <a:xfrm>
              <a:off x="3591216" y="2276872"/>
              <a:ext cx="764759" cy="478101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기사교육</a:t>
              </a:r>
            </a:p>
          </p:txBody>
        </p:sp>
        <p:sp>
          <p:nvSpPr>
            <p:cNvPr id="88" name="Text Box 76"/>
            <p:cNvSpPr txBox="1">
              <a:spLocks noChangeArrowheads="1"/>
            </p:cNvSpPr>
            <p:nvPr/>
          </p:nvSpPr>
          <p:spPr bwMode="auto">
            <a:xfrm>
              <a:off x="4348438" y="2228614"/>
              <a:ext cx="4760066" cy="4946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단원의</a:t>
              </a:r>
              <a:r>
                <a:rPr kumimoji="0" lang="ko-KR" altLang="en-US" sz="13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선교 역량 강화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레지아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(1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단계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-&gt; 2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90" name="Line 113"/>
            <p:cNvSpPr>
              <a:spLocks noChangeShapeType="1"/>
            </p:cNvSpPr>
            <p:nvPr/>
          </p:nvSpPr>
          <p:spPr bwMode="auto">
            <a:xfrm>
              <a:off x="4346189" y="2780928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Rectangle 96"/>
            <p:cNvSpPr>
              <a:spLocks noChangeArrowheads="1"/>
            </p:cNvSpPr>
            <p:nvPr/>
          </p:nvSpPr>
          <p:spPr bwMode="gray">
            <a:xfrm>
              <a:off x="190344" y="3797054"/>
              <a:ext cx="350884" cy="10492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Pr</a:t>
              </a:r>
              <a:r>
                <a:rPr lang="ko-KR" altLang="en-US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단장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42844" y="1000108"/>
            <a:ext cx="878687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 smtClean="0"/>
              <a:t>42. </a:t>
            </a:r>
            <a:r>
              <a:rPr lang="ko-KR" altLang="en-US" sz="1600" dirty="0" smtClean="0"/>
              <a:t>제명의 대상이 되는 경우는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조직을 분열시키는 단원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조직에 상처를 입히는 단원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동료단원들에게 자신의 감정을 과도하게 표출하는 단원 등의 경우가 포함된다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43.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주회합의</a:t>
            </a:r>
            <a:r>
              <a:rPr lang="ko-KR" altLang="en-US" sz="1600" dirty="0" smtClean="0"/>
              <a:t> 일자와 시간 변경은 </a:t>
            </a:r>
            <a:r>
              <a:rPr lang="ko-KR" altLang="en-US" sz="1600" dirty="0" err="1" smtClean="0"/>
              <a:t>꾸리아에</a:t>
            </a:r>
            <a:r>
              <a:rPr lang="ko-KR" altLang="en-US" sz="1600" dirty="0" smtClean="0"/>
              <a:t> 통보할 필요가 없다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44.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주회합은</a:t>
            </a:r>
            <a:r>
              <a:rPr lang="ko-KR" altLang="en-US" sz="1600" dirty="0" smtClean="0"/>
              <a:t> 연휴나 여름 휴가철에 건너뛰거나 일정기간 쉬거나 할 수 있다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45. </a:t>
            </a:r>
            <a:r>
              <a:rPr lang="ko-KR" altLang="en-US" sz="1600" dirty="0" smtClean="0"/>
              <a:t>훈화는 </a:t>
            </a:r>
            <a:r>
              <a:rPr lang="ko-KR" altLang="en-US" sz="1600" dirty="0" err="1" smtClean="0"/>
              <a:t>영적지도자나</a:t>
            </a:r>
            <a:r>
              <a:rPr lang="ko-KR" altLang="en-US" sz="1600" dirty="0" smtClean="0"/>
              <a:t> 그 대리자가 담당하며 </a:t>
            </a:r>
            <a:r>
              <a:rPr lang="ko-KR" altLang="en-US" sz="1600" dirty="0" err="1" smtClean="0"/>
              <a:t>불참시에는</a:t>
            </a:r>
            <a:r>
              <a:rPr lang="ko-KR" altLang="en-US" sz="1600" dirty="0" smtClean="0"/>
              <a:t> 단장이 하거나 단장이 지명하는 경륜이 많거나 자격이 있는 단원이 할 수 있다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42844" y="2864552"/>
            <a:ext cx="885831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600" b="1" dirty="0" smtClean="0"/>
              <a:t>주관식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문제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1.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제대보의</a:t>
            </a:r>
            <a:r>
              <a:rPr lang="ko-KR" altLang="en-US" sz="1600" dirty="0" smtClean="0"/>
              <a:t> “</a:t>
            </a:r>
            <a:r>
              <a:rPr lang="en-US" altLang="ko-KR" sz="1600" dirty="0" err="1" smtClean="0"/>
              <a:t>Lagio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Mariea</a:t>
            </a:r>
            <a:r>
              <a:rPr lang="en-US" altLang="ko-KR" sz="1600" dirty="0" smtClean="0"/>
              <a:t>" </a:t>
            </a:r>
            <a:r>
              <a:rPr lang="ko-KR" altLang="en-US" sz="1600" dirty="0" smtClean="0"/>
              <a:t>글자체는 붉은 색깔인데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색깔은 어떤 의미인가</a:t>
            </a:r>
            <a:r>
              <a:rPr lang="en-US" altLang="ko-KR" sz="1600" dirty="0" smtClean="0"/>
              <a:t>? (</a:t>
            </a:r>
            <a:r>
              <a:rPr lang="ko-KR" altLang="en-US" sz="1600" dirty="0" smtClean="0">
                <a:solidFill>
                  <a:srgbClr val="0000FF"/>
                </a:solidFill>
              </a:rPr>
              <a:t>성령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2. </a:t>
            </a:r>
            <a:r>
              <a:rPr lang="ko-KR" altLang="en-US" sz="1600" dirty="0" err="1" smtClean="0"/>
              <a:t>까떼나를</a:t>
            </a:r>
            <a:r>
              <a:rPr lang="ko-KR" altLang="en-US" sz="1600" dirty="0" smtClean="0"/>
              <a:t> 바친 후 도착한 지각 단원은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시작기도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까떼나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바친 후 </a:t>
            </a:r>
            <a:r>
              <a:rPr lang="ko-KR" altLang="en-US" sz="1600" dirty="0" err="1" smtClean="0"/>
              <a:t>주회합에</a:t>
            </a:r>
            <a:r>
              <a:rPr lang="ko-KR" altLang="en-US" sz="1600" dirty="0" smtClean="0"/>
              <a:t> 합류한다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개인적으로 바칠 때 묵주기도의 신비는 </a:t>
            </a:r>
            <a:r>
              <a:rPr lang="ko-KR" altLang="en-US" sz="1600" dirty="0" err="1" smtClean="0"/>
              <a:t>요일별로</a:t>
            </a:r>
            <a:r>
              <a:rPr lang="ko-KR" altLang="en-US" sz="1600" dirty="0" smtClean="0"/>
              <a:t> 어떤 신비를 바쳐야 하는지 적어보세요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월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환희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화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고통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수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영광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목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빛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금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고통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토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환희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일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영광</a:t>
            </a:r>
            <a:r>
              <a:rPr lang="en-US" altLang="ko-KR" sz="1600" dirty="0" smtClean="0">
                <a:solidFill>
                  <a:srgbClr val="0000FF"/>
                </a:solidFill>
              </a:rPr>
              <a:t>))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4.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회합시</a:t>
            </a:r>
            <a:r>
              <a:rPr lang="ko-KR" altLang="en-US" sz="1600" dirty="0" smtClean="0"/>
              <a:t> 묵주기도를 바칠 때는 파티마의 </a:t>
            </a:r>
            <a:r>
              <a:rPr lang="ko-KR" altLang="en-US" sz="1600" dirty="0" err="1" smtClean="0"/>
              <a:t>구원송을</a:t>
            </a:r>
            <a:r>
              <a:rPr lang="ko-KR" altLang="en-US" sz="1600" dirty="0" smtClean="0"/>
              <a:t> 바치지 않는다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이유가 무엇인가</a:t>
            </a:r>
            <a:r>
              <a:rPr lang="en-US" altLang="ko-KR" sz="1600" dirty="0" smtClean="0"/>
              <a:t>?</a:t>
            </a:r>
            <a:br>
              <a:rPr lang="en-US" altLang="ko-KR" sz="1600" dirty="0" smtClean="0"/>
            </a:b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마침기도에</a:t>
            </a:r>
            <a:r>
              <a:rPr lang="ko-KR" altLang="en-US" sz="1600" dirty="0" smtClean="0">
                <a:solidFill>
                  <a:srgbClr val="0000FF"/>
                </a:solidFill>
              </a:rPr>
              <a:t> 구원송이 함축적으로 포함되어 있음</a:t>
            </a:r>
            <a:r>
              <a:rPr lang="en-US" altLang="ko-KR" sz="1600" dirty="0" smtClean="0">
                <a:solidFill>
                  <a:srgbClr val="0000FF"/>
                </a:solidFill>
              </a:rPr>
              <a:t>, 1998</a:t>
            </a:r>
            <a:r>
              <a:rPr lang="ko-KR" altLang="en-US" sz="1600" dirty="0" smtClean="0">
                <a:solidFill>
                  <a:srgbClr val="0000FF"/>
                </a:solidFill>
              </a:rPr>
              <a:t>년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세나뚜스</a:t>
            </a:r>
            <a:r>
              <a:rPr lang="ko-KR" altLang="en-US" sz="1600" dirty="0" smtClean="0">
                <a:solidFill>
                  <a:srgbClr val="0000FF"/>
                </a:solidFill>
              </a:rPr>
              <a:t> 결정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  <a:endParaRPr lang="ko-KR" altLang="en-US" sz="1600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5. </a:t>
            </a:r>
            <a:r>
              <a:rPr lang="ko-KR" altLang="en-US" sz="1600" dirty="0" err="1" smtClean="0"/>
              <a:t>까떼나의</a:t>
            </a:r>
            <a:r>
              <a:rPr lang="ko-KR" altLang="en-US" sz="1600" dirty="0" smtClean="0"/>
              <a:t> “내 영혼이” 부분은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십자가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긋는다</a:t>
            </a:r>
            <a:r>
              <a:rPr lang="en-US" altLang="ko-KR" sz="1600" dirty="0" smtClean="0"/>
              <a:t>.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6. </a:t>
            </a:r>
            <a:r>
              <a:rPr lang="ko-KR" altLang="en-US" sz="1600" dirty="0" smtClean="0"/>
              <a:t>회의록 낭독 후 단장의 수정사항 여부를 확인한 다음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단장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은 반드시 회의록에 서명한다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7. </a:t>
            </a:r>
            <a:r>
              <a:rPr lang="ko-KR" altLang="en-US" sz="1600" dirty="0" smtClean="0"/>
              <a:t>조퇴 단원은 단장의 허락을 받아 아직 바치지 못한 기도와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마침기도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바친 후 자리를 뜬다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8. </a:t>
            </a:r>
            <a:r>
              <a:rPr lang="ko-KR" altLang="en-US" sz="1600" dirty="0" smtClean="0"/>
              <a:t>발심 및 수신 등의 모든 공문에는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벡실리움</a:t>
            </a:r>
            <a:r>
              <a:rPr lang="en-US" altLang="ko-KR" sz="1600" dirty="0" smtClean="0"/>
              <a:t>) </a:t>
            </a:r>
            <a:r>
              <a:rPr lang="ko-KR" altLang="en-US" sz="1600" dirty="0" err="1" smtClean="0"/>
              <a:t>표장과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단장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의 서명이 있어야 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9. </a:t>
            </a:r>
            <a:r>
              <a:rPr lang="ko-KR" altLang="en-US" sz="1600" dirty="0" smtClean="0"/>
              <a:t>내용이 똑 같은 문서는 매수에 관계없이 </a:t>
            </a:r>
            <a:r>
              <a:rPr lang="en-US" altLang="ko-KR" sz="1600" dirty="0" smtClean="0"/>
              <a:t>(</a:t>
            </a:r>
            <a:r>
              <a:rPr lang="en-US" altLang="ko-KR" sz="1600" dirty="0" smtClean="0">
                <a:solidFill>
                  <a:srgbClr val="0000FF"/>
                </a:solidFill>
              </a:rPr>
              <a:t>1</a:t>
            </a:r>
            <a:r>
              <a:rPr lang="ko-KR" altLang="en-US" sz="1600" dirty="0" smtClean="0">
                <a:solidFill>
                  <a:srgbClr val="0000FF"/>
                </a:solidFill>
              </a:rPr>
              <a:t>건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으로 취급한다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42844" y="928670"/>
            <a:ext cx="885831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 smtClean="0"/>
              <a:t>10. </a:t>
            </a:r>
            <a:r>
              <a:rPr lang="ko-KR" altLang="en-US" sz="1600" dirty="0" smtClean="0"/>
              <a:t>회계가 결석한 경우에는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단장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 주회합 전에 회계장부를 전달받아 대신 보고한다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11.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야외행사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나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쁘레시디움</a:t>
            </a:r>
            <a:r>
              <a:rPr lang="ko-KR" altLang="en-US" sz="1600" dirty="0" smtClean="0">
                <a:solidFill>
                  <a:srgbClr val="0000FF"/>
                </a:solidFill>
              </a:rPr>
              <a:t> 친목회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수행하기 위하여 비밀헌금 이외 적은 금액을 추렴하는 행위는 예외적으로 인정된다</a:t>
            </a:r>
            <a:r>
              <a:rPr lang="en-US" altLang="ko-KR" sz="1600" dirty="0" smtClean="0"/>
              <a:t>.(1992. Con)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12. </a:t>
            </a:r>
            <a:r>
              <a:rPr lang="ko-KR" altLang="en-US" sz="1600" dirty="0" smtClean="0"/>
              <a:t>우연한 기회에 수행한 활동인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자유활동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도 주회합에 보고할 수 있으며</a:t>
            </a:r>
            <a:r>
              <a:rPr lang="en-US" altLang="ko-KR" sz="1600" dirty="0" smtClean="0"/>
              <a:t>, 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쁘레시디움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인정하면 정상적인 레지오 활동이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다만 신중히 판단해야 한다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13. </a:t>
            </a:r>
            <a:r>
              <a:rPr lang="ko-KR" altLang="en-US" sz="1600" dirty="0" smtClean="0"/>
              <a:t>예외적으로 기도를 활동으로 배당할 수 있는 경우는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교구장의 지시에 의한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공동체의기도</a:t>
            </a:r>
            <a:r>
              <a:rPr lang="en-US" altLang="ko-KR" sz="1600" dirty="0" smtClean="0"/>
              <a:t>, 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세나뚜스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국가평의회</a:t>
            </a:r>
            <a:r>
              <a:rPr lang="en-US" altLang="ko-KR" sz="1600" dirty="0" smtClean="0">
                <a:solidFill>
                  <a:srgbClr val="0000FF"/>
                </a:solidFill>
              </a:rPr>
              <a:t>) ,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레지아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교구평의회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의 결정에 따른 레지오 공동체의 기도 등이다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14. </a:t>
            </a:r>
            <a:r>
              <a:rPr lang="ko-KR" altLang="en-US" sz="1600" dirty="0" smtClean="0"/>
              <a:t>협조 단원 돌봄은 기도의 고리가 끊어지지 않도록 한 달에 한 번 이상 돌보고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쁘레시디움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 보고를 해야 한다</a:t>
            </a:r>
            <a:r>
              <a:rPr lang="en-US" altLang="ko-KR" sz="16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15. </a:t>
            </a:r>
            <a:r>
              <a:rPr lang="ko-KR" altLang="en-US" sz="1600" dirty="0" smtClean="0"/>
              <a:t>상급평의회의 방문자가 있을 경우 방문자의 방문소감 등은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기타시간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에 한다</a:t>
            </a:r>
            <a:r>
              <a:rPr lang="en-US" altLang="ko-KR" sz="16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16. </a:t>
            </a:r>
            <a:r>
              <a:rPr lang="ko-KR" altLang="en-US" sz="1600" dirty="0" err="1" smtClean="0"/>
              <a:t>쁘레시디움이나</a:t>
            </a:r>
            <a:r>
              <a:rPr lang="ko-KR" altLang="en-US" sz="1600" dirty="0" smtClean="0"/>
              <a:t> 평의회의 고유 이름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호도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성모님의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호칭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성모님의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특전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성모님의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행적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따 올 수 있다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17.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간부 </a:t>
            </a:r>
            <a:r>
              <a:rPr lang="ko-KR" altLang="en-US" sz="1600" dirty="0" err="1" smtClean="0"/>
              <a:t>선정시</a:t>
            </a:r>
            <a:r>
              <a:rPr lang="ko-KR" altLang="en-US" sz="1600" dirty="0" smtClean="0"/>
              <a:t> 고려되어야 할 사항은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정신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과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교본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잘 이해하는 사람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상급평의회에 대한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순명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정신이 투철한 사람이다</a:t>
            </a:r>
            <a:r>
              <a:rPr lang="en-US" altLang="ko-KR" sz="16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18.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간부에 대한 최종 임명은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꾸리아</a:t>
            </a:r>
            <a:r>
              <a:rPr lang="ko-KR" altLang="en-US" sz="1600" dirty="0" smtClean="0">
                <a:solidFill>
                  <a:srgbClr val="0000FF"/>
                </a:solidFill>
              </a:rPr>
              <a:t> 단장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 의해서 임명된 후보자를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꾸리아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재차 추인하다고 생각함이 옳다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19. </a:t>
            </a:r>
            <a:r>
              <a:rPr lang="ko-KR" altLang="en-US" sz="1600" dirty="0" smtClean="0"/>
              <a:t>문제가 있는 </a:t>
            </a:r>
            <a:r>
              <a:rPr lang="ko-KR" altLang="en-US" sz="1600" dirty="0" err="1" smtClean="0"/>
              <a:t>쁘레시디움을</a:t>
            </a:r>
            <a:r>
              <a:rPr lang="ko-KR" altLang="en-US" sz="1600" dirty="0" smtClean="0"/>
              <a:t> 개편할 때는 </a:t>
            </a:r>
            <a:r>
              <a:rPr lang="ko-KR" altLang="en-US" sz="1600" dirty="0" err="1" smtClean="0"/>
              <a:t>꾸리아는</a:t>
            </a:r>
            <a:r>
              <a:rPr lang="ko-KR" altLang="en-US" sz="1600" dirty="0" smtClean="0"/>
              <a:t> 특별한 이유가 없는 한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단장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도 함께 교체해야 한다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20. </a:t>
            </a:r>
            <a:r>
              <a:rPr lang="ko-KR" altLang="en-US" sz="1600" dirty="0" smtClean="0"/>
              <a:t>모든 간부의 임기는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년이며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한 번의 임기를 연장할 수 있고</a:t>
            </a:r>
            <a:r>
              <a:rPr lang="en-US" altLang="ko-KR" sz="1600" dirty="0" smtClean="0"/>
              <a:t>, 6</a:t>
            </a:r>
            <a:r>
              <a:rPr lang="ko-KR" altLang="en-US" sz="1600" dirty="0" smtClean="0"/>
              <a:t>년의 임기가 끝난 후 동일한 직책을 맡을 수 있을 경우는 </a:t>
            </a:r>
            <a:r>
              <a:rPr lang="en-US" altLang="ko-KR" sz="1600" dirty="0" smtClean="0"/>
              <a:t>(</a:t>
            </a:r>
            <a:r>
              <a:rPr lang="en-US" altLang="ko-KR" sz="1600" dirty="0" smtClean="0">
                <a:solidFill>
                  <a:srgbClr val="0000FF"/>
                </a:solidFill>
              </a:rPr>
              <a:t>3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년이 경과한 후에 가능하다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42844" y="928670"/>
            <a:ext cx="88583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 smtClean="0"/>
              <a:t>21. </a:t>
            </a:r>
            <a:r>
              <a:rPr lang="ko-KR" altLang="en-US" sz="1600" dirty="0" smtClean="0"/>
              <a:t>노령으로 인한 환자단원의 경우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장기 유고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로 처리하고 </a:t>
            </a:r>
            <a:r>
              <a:rPr lang="ko-KR" altLang="en-US" sz="1600" dirty="0" err="1" smtClean="0"/>
              <a:t>출석율은</a:t>
            </a:r>
            <a:r>
              <a:rPr lang="ko-KR" altLang="en-US" sz="1600" dirty="0" smtClean="0"/>
              <a:t> 산정하지 않는다</a:t>
            </a:r>
            <a:r>
              <a:rPr lang="en-US" altLang="ko-KR" sz="1600" dirty="0" smtClean="0"/>
              <a:t>.(</a:t>
            </a:r>
            <a:r>
              <a:rPr lang="ko-KR" altLang="en-US" sz="1600" dirty="0" smtClean="0"/>
              <a:t>마산</a:t>
            </a:r>
            <a:r>
              <a:rPr lang="en-US" altLang="ko-KR" sz="1600" dirty="0" smtClean="0"/>
              <a:t>Re.)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22. </a:t>
            </a:r>
            <a:r>
              <a:rPr lang="ko-KR" altLang="en-US" sz="1600" dirty="0" err="1" smtClean="0"/>
              <a:t>쁘레또리움</a:t>
            </a:r>
            <a:r>
              <a:rPr lang="ko-KR" altLang="en-US" sz="1600" dirty="0" smtClean="0"/>
              <a:t> 단원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높은 등급 행동단원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및 </a:t>
            </a:r>
            <a:r>
              <a:rPr lang="ko-KR" altLang="en-US" sz="1600" dirty="0" err="1" smtClean="0"/>
              <a:t>아듀또리움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높은 등급 협조단원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단원이 매일 바쳐야 할 신심 행위는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미사 참례 및 영성체</a:t>
            </a:r>
            <a:r>
              <a:rPr lang="en-US" altLang="ko-KR" sz="1600" dirty="0" smtClean="0"/>
              <a:t>), 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뗏세라의</a:t>
            </a:r>
            <a:r>
              <a:rPr lang="ko-KR" altLang="en-US" sz="1600" dirty="0" smtClean="0">
                <a:solidFill>
                  <a:srgbClr val="0000FF"/>
                </a:solidFill>
              </a:rPr>
              <a:t> 모든 기도문</a:t>
            </a:r>
            <a:r>
              <a:rPr lang="en-US" altLang="ko-KR" sz="1600" dirty="0" smtClean="0">
                <a:solidFill>
                  <a:srgbClr val="0000FF"/>
                </a:solidFill>
              </a:rPr>
              <a:t>_</a:t>
            </a:r>
            <a:r>
              <a:rPr lang="ko-KR" altLang="en-US" sz="1600" dirty="0" smtClean="0">
                <a:solidFill>
                  <a:srgbClr val="0000FF"/>
                </a:solidFill>
              </a:rPr>
              <a:t>묵주기도 포함</a:t>
            </a:r>
            <a:r>
              <a:rPr lang="en-US" altLang="ko-KR" sz="1600" dirty="0" smtClean="0"/>
              <a:t>), 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성무일도나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소성무일도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이다</a:t>
            </a:r>
            <a:r>
              <a:rPr lang="en-US" altLang="ko-KR" sz="16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23. </a:t>
            </a:r>
            <a:r>
              <a:rPr lang="ko-KR" altLang="en-US" sz="1600" dirty="0" smtClean="0"/>
              <a:t>본당의 소공동체 및 타 단체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예</a:t>
            </a:r>
            <a:r>
              <a:rPr lang="en-US" altLang="ko-KR" sz="1600" dirty="0" smtClean="0"/>
              <a:t>:</a:t>
            </a:r>
            <a:r>
              <a:rPr lang="ko-KR" altLang="en-US" sz="1600" dirty="0" err="1" smtClean="0"/>
              <a:t>구역장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반장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연령회원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성가대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전례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사목위원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수행한 봉사도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쁘레시디움</a:t>
            </a:r>
            <a:r>
              <a:rPr lang="ko-KR" altLang="en-US" sz="1600" dirty="0" smtClean="0">
                <a:solidFill>
                  <a:srgbClr val="0000FF"/>
                </a:solidFill>
              </a:rPr>
              <a:t> 단장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의 판단에 따라 활동으로 인정할 수 있다</a:t>
            </a:r>
            <a:r>
              <a:rPr lang="en-US" altLang="ko-KR" sz="1600" dirty="0" smtClean="0"/>
              <a:t>,(</a:t>
            </a:r>
            <a:r>
              <a:rPr lang="ko-KR" altLang="en-US" sz="1600" dirty="0" smtClean="0"/>
              <a:t>마산</a:t>
            </a:r>
            <a:r>
              <a:rPr lang="en-US" altLang="ko-KR" sz="1600" dirty="0" smtClean="0"/>
              <a:t>Re.)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24. </a:t>
            </a:r>
            <a:r>
              <a:rPr lang="ko-KR" altLang="en-US" sz="1600" dirty="0" smtClean="0"/>
              <a:t>단원의 자격 </a:t>
            </a:r>
            <a:r>
              <a:rPr lang="ko-KR" altLang="en-US" sz="1600" dirty="0" err="1" smtClean="0"/>
              <a:t>정지권은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쁘레시디움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에 있지만 단원 제명의 결정권은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꾸리아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 있다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25. </a:t>
            </a:r>
            <a:r>
              <a:rPr lang="ko-KR" altLang="en-US" sz="1600" dirty="0" smtClean="0"/>
              <a:t>평의회 간부의 선출은 후보자가 한 명일 경우는 투표가 필요 없지만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동의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제청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을 거치고 회의록에 동의자와 </a:t>
            </a:r>
            <a:r>
              <a:rPr lang="ko-KR" altLang="en-US" sz="1600" dirty="0" err="1" smtClean="0"/>
              <a:t>재청자를</a:t>
            </a:r>
            <a:r>
              <a:rPr lang="ko-KR" altLang="en-US" sz="1600" dirty="0" smtClean="0"/>
              <a:t> 기재하여야 한다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26. </a:t>
            </a:r>
            <a:r>
              <a:rPr lang="ko-KR" altLang="en-US" sz="1600" dirty="0" smtClean="0"/>
              <a:t>평의회의 각종 문서 보존 연한은 단장계획서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보존하지 않음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출석부 및 회의록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최초</a:t>
            </a:r>
            <a:r>
              <a:rPr lang="en-US" altLang="ko-KR" sz="1600" dirty="0" smtClean="0">
                <a:solidFill>
                  <a:srgbClr val="0000FF"/>
                </a:solidFill>
              </a:rPr>
              <a:t>: </a:t>
            </a:r>
            <a:r>
              <a:rPr lang="ko-KR" altLang="en-US" sz="1600" dirty="0" smtClean="0">
                <a:solidFill>
                  <a:srgbClr val="0000FF"/>
                </a:solidFill>
              </a:rPr>
              <a:t>영구보존</a:t>
            </a:r>
            <a:r>
              <a:rPr lang="en-US" altLang="ko-KR" sz="1600" dirty="0" smtClean="0"/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그 후 것</a:t>
            </a:r>
            <a:r>
              <a:rPr lang="en-US" altLang="ko-KR" sz="1600" dirty="0" smtClean="0">
                <a:solidFill>
                  <a:srgbClr val="0000FF"/>
                </a:solidFill>
              </a:rPr>
              <a:t>: 5</a:t>
            </a:r>
            <a:r>
              <a:rPr lang="ko-KR" altLang="en-US" sz="1600" dirty="0" smtClean="0">
                <a:solidFill>
                  <a:srgbClr val="0000FF"/>
                </a:solidFill>
              </a:rPr>
              <a:t>년이며 연차적 폐기</a:t>
            </a:r>
            <a:r>
              <a:rPr lang="en-US" altLang="ko-KR" sz="1600" dirty="0" smtClean="0"/>
              <a:t>) , </a:t>
            </a:r>
            <a:r>
              <a:rPr lang="ko-KR" altLang="en-US" sz="1600" dirty="0" smtClean="0"/>
              <a:t>회계장부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영구보존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기타 문서철 </a:t>
            </a:r>
            <a:r>
              <a:rPr lang="en-US" altLang="ko-KR" sz="1600" dirty="0" smtClean="0"/>
              <a:t>(</a:t>
            </a:r>
            <a:r>
              <a:rPr lang="en-US" altLang="ko-KR" sz="1600" dirty="0" smtClean="0">
                <a:solidFill>
                  <a:srgbClr val="0000FF"/>
                </a:solidFill>
              </a:rPr>
              <a:t>5</a:t>
            </a:r>
            <a:r>
              <a:rPr lang="ko-KR" altLang="en-US" sz="1600" dirty="0" smtClean="0">
                <a:solidFill>
                  <a:srgbClr val="0000FF"/>
                </a:solidFill>
              </a:rPr>
              <a:t>년이며 연차적 폐기 </a:t>
            </a:r>
            <a:r>
              <a:rPr lang="en-US" altLang="ko-KR" sz="1600" dirty="0" smtClean="0"/>
              <a:t>)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27.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순방시</a:t>
            </a:r>
            <a:r>
              <a:rPr lang="ko-KR" altLang="en-US" sz="1600" dirty="0" smtClean="0"/>
              <a:t> 방문자는 방문보고서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부를 작성하여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평의회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 제출해야 한다</a:t>
            </a:r>
            <a:r>
              <a:rPr lang="en-US" altLang="ko-KR" sz="16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28. </a:t>
            </a:r>
            <a:r>
              <a:rPr lang="ko-KR" altLang="en-US" sz="1600" dirty="0" smtClean="0"/>
              <a:t>단원은 </a:t>
            </a:r>
            <a:r>
              <a:rPr lang="ko-KR" altLang="en-US" sz="1600" dirty="0" err="1" smtClean="0"/>
              <a:t>쁘레시디움에서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배당 받은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활동을 한 주간에 최소한 </a:t>
            </a:r>
            <a:r>
              <a:rPr lang="en-US" altLang="ko-KR" sz="1600" dirty="0" smtClean="0"/>
              <a:t>(2) </a:t>
            </a:r>
            <a:r>
              <a:rPr lang="ko-KR" altLang="en-US" sz="1600" dirty="0" smtClean="0"/>
              <a:t>시간을 실제로 활동에 바쳐야 한다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29. </a:t>
            </a:r>
            <a:r>
              <a:rPr lang="ko-KR" altLang="en-US" sz="1600" dirty="0" smtClean="0"/>
              <a:t>공문 </a:t>
            </a:r>
            <a:r>
              <a:rPr lang="ko-KR" altLang="en-US" sz="1600" dirty="0" err="1" smtClean="0"/>
              <a:t>발송시</a:t>
            </a:r>
            <a:r>
              <a:rPr lang="ko-KR" altLang="en-US" sz="1600" dirty="0" smtClean="0"/>
              <a:t> 단장이 유고 일 때는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단장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이름으로 부단장이 대리서명 한다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30. </a:t>
            </a:r>
            <a:r>
              <a:rPr lang="ko-KR" altLang="en-US" sz="1600" dirty="0" smtClean="0"/>
              <a:t>출석률 계산에서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유고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장기유고</a:t>
            </a:r>
            <a:r>
              <a:rPr lang="en-US" altLang="ko-KR" sz="1600" dirty="0" smtClean="0"/>
              <a:t>), (</a:t>
            </a:r>
            <a:r>
              <a:rPr lang="ko-KR" altLang="en-US" sz="1600" dirty="0" smtClean="0">
                <a:solidFill>
                  <a:srgbClr val="0000FF"/>
                </a:solidFill>
              </a:rPr>
              <a:t>공석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출석율 계산에서 제외한다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단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주회합에서만</a:t>
            </a:r>
            <a:r>
              <a:rPr lang="ko-KR" altLang="en-US" sz="1600" dirty="0" smtClean="0"/>
              <a:t> 적용한다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31. </a:t>
            </a:r>
            <a:r>
              <a:rPr lang="ko-KR" altLang="en-US" sz="1600" dirty="0" smtClean="0"/>
              <a:t>다음의 예시를 보고 출석률을 계산하여 적어보세요</a:t>
            </a:r>
            <a:r>
              <a:rPr lang="en-US" altLang="ko-KR" sz="1600" dirty="0" smtClean="0"/>
              <a:t>. </a:t>
            </a:r>
            <a:r>
              <a:rPr lang="en-US" altLang="ko-KR" sz="1600" dirty="0" smtClean="0">
                <a:solidFill>
                  <a:srgbClr val="0000FF"/>
                </a:solidFill>
              </a:rPr>
              <a:t>(8/9 = 88.9 = 88% , </a:t>
            </a:r>
            <a:r>
              <a:rPr lang="ko-KR" altLang="en-US" sz="1600" dirty="0" smtClean="0">
                <a:solidFill>
                  <a:srgbClr val="0000FF"/>
                </a:solidFill>
              </a:rPr>
              <a:t>소수점 이하 절하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[ </a:t>
            </a:r>
            <a:r>
              <a:rPr lang="ko-KR" altLang="en-US" sz="1600" dirty="0" smtClean="0"/>
              <a:t>예시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단원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명 중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명 출석</a:t>
            </a:r>
            <a:r>
              <a:rPr lang="en-US" altLang="ko-KR" sz="1600" dirty="0" smtClean="0"/>
              <a:t>, 1</a:t>
            </a:r>
            <a:r>
              <a:rPr lang="ko-KR" altLang="en-US" sz="1600" dirty="0" smtClean="0"/>
              <a:t>명 유고 결석</a:t>
            </a:r>
            <a:r>
              <a:rPr lang="en-US" altLang="ko-KR" sz="1600" dirty="0" smtClean="0"/>
              <a:t>, 1</a:t>
            </a:r>
            <a:r>
              <a:rPr lang="ko-KR" altLang="en-US" sz="1600" dirty="0" smtClean="0"/>
              <a:t>명 무고결석 일 경우</a:t>
            </a:r>
            <a:r>
              <a:rPr lang="en-US" altLang="ko-KR" sz="1600" dirty="0" smtClean="0"/>
              <a:t>]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레지오의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기본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552" y="1000108"/>
            <a:ext cx="8229600" cy="54292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ko-KR" sz="1600" dirty="0" smtClean="0"/>
          </a:p>
          <a:p>
            <a:pPr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기도는 왜 해야 하는가</a:t>
            </a:r>
            <a:r>
              <a:rPr lang="en-US" altLang="ko-KR" sz="1600" dirty="0" smtClean="0"/>
              <a:t>? </a:t>
            </a:r>
            <a:r>
              <a:rPr lang="ko-KR" altLang="en-US" sz="1600" dirty="0" smtClean="0"/>
              <a:t>왜 강조 하는가</a:t>
            </a:r>
            <a:r>
              <a:rPr lang="en-US" altLang="ko-KR" sz="1600" dirty="0" smtClean="0"/>
              <a:t>? </a:t>
            </a:r>
          </a:p>
          <a:p>
            <a:pPr algn="l">
              <a:spcBef>
                <a:spcPts val="600"/>
              </a:spcBef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성화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예수님처럼 살기 위해</a:t>
            </a:r>
            <a:r>
              <a:rPr lang="en-US" altLang="ko-KR" sz="1600" dirty="0" smtClean="0"/>
              <a:t>?), </a:t>
            </a:r>
            <a:r>
              <a:rPr lang="ko-KR" altLang="en-US" sz="1600" dirty="0" smtClean="0"/>
              <a:t>활동을 잘 하기 위해</a:t>
            </a:r>
            <a:r>
              <a:rPr lang="en-US" altLang="ko-KR" sz="1600" dirty="0" smtClean="0"/>
              <a:t>?</a:t>
            </a:r>
            <a:r>
              <a:rPr lang="ko-KR" altLang="en-US" sz="1600" dirty="0" smtClean="0"/>
              <a:t> 개인의 바램을 위해</a:t>
            </a:r>
            <a:endParaRPr lang="en-US" altLang="ko-KR" sz="1600" dirty="0" smtClean="0"/>
          </a:p>
          <a:p>
            <a:pPr algn="l">
              <a:spcBef>
                <a:spcPts val="600"/>
              </a:spcBef>
            </a:pPr>
            <a:endParaRPr lang="en-US" altLang="ko-KR" sz="1600" dirty="0" smtClean="0"/>
          </a:p>
          <a:p>
            <a:pPr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으뜸가는 기도는 무엇인가</a:t>
            </a:r>
            <a:r>
              <a:rPr lang="en-US" altLang="ko-KR" sz="1600" dirty="0" smtClean="0"/>
              <a:t>?</a:t>
            </a:r>
            <a:r>
              <a:rPr lang="ko-KR" altLang="en-US" sz="1600" dirty="0" smtClean="0"/>
              <a:t> 어떤 기도로 이루어져 있는가</a:t>
            </a:r>
            <a:r>
              <a:rPr lang="en-US" altLang="ko-KR" sz="1600" dirty="0" smtClean="0"/>
              <a:t>?</a:t>
            </a:r>
          </a:p>
          <a:p>
            <a:pPr algn="l">
              <a:spcBef>
                <a:spcPts val="600"/>
              </a:spcBef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성모찬송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까떼나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마니피캇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묵주기도</a:t>
            </a:r>
            <a:r>
              <a:rPr lang="en-US" altLang="ko-KR" sz="1600" dirty="0" smtClean="0"/>
              <a:t>, </a:t>
            </a: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smtClean="0"/>
              <a:t>기도는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봉사 활동과 어떤 관계가 있는가</a:t>
            </a:r>
            <a:r>
              <a:rPr lang="en-US" altLang="ko-KR" sz="1600" dirty="0" smtClean="0"/>
              <a:t>?</a:t>
            </a: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으뜸가는 활동은 무엇이 있는가</a:t>
            </a:r>
            <a:r>
              <a:rPr lang="en-US" altLang="ko-KR" sz="1600" dirty="0" smtClean="0"/>
              <a:t>?</a:t>
            </a:r>
          </a:p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선교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 모집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어려운 </a:t>
            </a:r>
            <a:r>
              <a:rPr lang="ko-KR" altLang="en-US" sz="1600" dirty="0" err="1" smtClean="0"/>
              <a:t>이웃돕기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본당 협조</a:t>
            </a: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smtClean="0"/>
              <a:t>어떻게 하면 봉사활동을 잘 할 수 있는가</a:t>
            </a:r>
            <a:r>
              <a:rPr lang="en-US" altLang="ko-KR" sz="1600" dirty="0" smtClean="0"/>
              <a:t>? </a:t>
            </a:r>
          </a:p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순명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단원 개인의 </a:t>
            </a:r>
            <a:r>
              <a:rPr lang="ko-KR" altLang="en-US" sz="1600" dirty="0" err="1" smtClean="0"/>
              <a:t>달란트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활동지시</a:t>
            </a: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레지오의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기본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552" y="1340768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err="1" smtClean="0"/>
              <a:t>주회합은</a:t>
            </a:r>
            <a:r>
              <a:rPr lang="ko-KR" altLang="en-US" sz="1600" dirty="0" smtClean="0"/>
              <a:t> 왜 하는가</a:t>
            </a:r>
            <a:r>
              <a:rPr lang="en-US" altLang="ko-KR" sz="1600" dirty="0" smtClean="0"/>
              <a:t>?</a:t>
            </a:r>
          </a:p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함께 모여 기도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활동 공유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친목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조직 유지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도제교육 </a:t>
            </a:r>
            <a:endParaRPr lang="en-US" altLang="ko-KR" sz="1600" dirty="0" smtClean="0"/>
          </a:p>
          <a:p>
            <a:pPr algn="l">
              <a:spcBef>
                <a:spcPts val="600"/>
              </a:spcBef>
            </a:pPr>
            <a:endParaRPr lang="en-US" altLang="ko-KR" sz="1600" dirty="0" smtClean="0"/>
          </a:p>
          <a:p>
            <a:pPr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교육에 왜 참여하는가</a:t>
            </a:r>
            <a:r>
              <a:rPr lang="en-US" altLang="ko-KR" sz="1600" dirty="0" smtClean="0"/>
              <a:t>? </a:t>
            </a:r>
            <a:r>
              <a:rPr lang="ko-KR" altLang="en-US" sz="1600" dirty="0" smtClean="0"/>
              <a:t>교육내용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교육방법에 문제점은 없는가</a:t>
            </a:r>
            <a:r>
              <a:rPr lang="en-US" altLang="ko-KR" sz="1600" dirty="0" smtClean="0"/>
              <a:t>?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 </a:t>
            </a:r>
          </a:p>
          <a:p>
            <a:pPr algn="l">
              <a:spcBef>
                <a:spcPts val="600"/>
              </a:spcBef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모두 들었다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새로운 것이 없다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재미없다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이동이 불편하다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시간이 없다</a:t>
            </a:r>
            <a:r>
              <a:rPr lang="en-US" altLang="ko-KR" sz="1600" dirty="0" smtClean="0"/>
              <a:t>. </a:t>
            </a:r>
          </a:p>
          <a:p>
            <a:pPr algn="l">
              <a:spcBef>
                <a:spcPts val="600"/>
              </a:spcBef>
            </a:pPr>
            <a:endParaRPr lang="en-US" altLang="ko-KR" sz="1600" dirty="0" smtClean="0"/>
          </a:p>
          <a:p>
            <a:pPr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smtClean="0"/>
              <a:t>예비신자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모집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선교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활동은 어떻게 해야 하는가</a:t>
            </a:r>
            <a:r>
              <a:rPr lang="en-US" altLang="ko-KR" sz="1600" dirty="0" smtClean="0"/>
              <a:t>?</a:t>
            </a:r>
          </a:p>
          <a:p>
            <a:pPr algn="l">
              <a:spcBef>
                <a:spcPts val="600"/>
              </a:spcBef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개인의 </a:t>
            </a:r>
            <a:r>
              <a:rPr lang="ko-KR" altLang="en-US" sz="1600" dirty="0" err="1" smtClean="0"/>
              <a:t>달란트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기존 선교방식 거부감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효과가 없다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어떻게 하는지 모른다</a:t>
            </a:r>
            <a:r>
              <a:rPr lang="en-US" altLang="ko-KR" sz="1600" dirty="0" smtClean="0"/>
              <a:t>.</a:t>
            </a: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● </a:t>
            </a:r>
            <a:r>
              <a:rPr lang="ko-KR" altLang="en-US" sz="1600" dirty="0" smtClean="0"/>
              <a:t>행동단원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협조단원 모집은 어떻게 할 것인가</a:t>
            </a:r>
            <a:r>
              <a:rPr lang="en-US" altLang="ko-KR" sz="1600" dirty="0" smtClean="0"/>
              <a:t>?</a:t>
            </a:r>
          </a:p>
          <a:p>
            <a:pPr marL="273050" indent="-273050" algn="l">
              <a:spcBef>
                <a:spcPts val="600"/>
              </a:spcBef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개인의 </a:t>
            </a:r>
            <a:r>
              <a:rPr lang="ko-KR" altLang="en-US" sz="1600" dirty="0" err="1" smtClean="0"/>
              <a:t>달란트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어떻게 하는지 모른다</a:t>
            </a:r>
            <a:r>
              <a:rPr lang="en-US" altLang="ko-KR" sz="1600" dirty="0" smtClean="0"/>
              <a:t>. </a:t>
            </a: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마리애의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현실은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552" y="1340768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dirty="0" smtClean="0"/>
              <a:t>●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단원들 대부분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연령대가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50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대 이상으로 높다</a:t>
            </a:r>
            <a:r>
              <a:rPr lang="en-US" altLang="ko-KR" sz="1600" dirty="0" smtClean="0"/>
              <a:t>. </a:t>
            </a:r>
          </a:p>
          <a:p>
            <a:pPr algn="l"/>
            <a:r>
              <a:rPr lang="en-US" altLang="ko-KR" sz="1600" dirty="0" smtClean="0"/>
              <a:t>   - 30-40</a:t>
            </a:r>
            <a:r>
              <a:rPr lang="ko-KR" altLang="en-US" sz="1600" dirty="0" smtClean="0"/>
              <a:t>대의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가입이 단절되고 있다</a:t>
            </a:r>
            <a:r>
              <a:rPr lang="en-US" altLang="ko-KR" sz="1600" dirty="0" smtClean="0"/>
              <a:t>.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간부를 하지 않으려 한다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73050" indent="-273050" algn="l"/>
            <a:r>
              <a:rPr lang="en-US" altLang="ko-KR" sz="1600" dirty="0" smtClean="0"/>
              <a:t>   -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상급평의회에 간부 단원을 요청한다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확장을 하지 않는다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심지어 간부를 맡으면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레지오를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탈단한다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l"/>
            <a:endParaRPr lang="en-US" altLang="ko-KR" sz="8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단원들간의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불화로 인하여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레지오를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탈단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한다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단원</a:t>
            </a:r>
            <a:r>
              <a:rPr lang="ko-KR" altLang="en-US" sz="1600" dirty="0" smtClean="0"/>
              <a:t>간 배려</a:t>
            </a:r>
            <a:r>
              <a:rPr lang="en-US" altLang="ko-KR" sz="1600" dirty="0" smtClean="0"/>
              <a:t>/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이해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관심이 점점 부족해진다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l"/>
            <a:endParaRPr lang="en-US" altLang="ko-KR" sz="800" dirty="0" smtClean="0"/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●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노령 단원들의 가입을 꺼려하거나 간부를 맡길 수 없어 부담스럽다</a:t>
            </a:r>
            <a:r>
              <a:rPr lang="en-US" altLang="ko-KR" sz="1600" dirty="0" smtClean="0"/>
              <a:t>.  </a:t>
            </a:r>
            <a:endParaRPr lang="en-US" altLang="ko-KR" sz="800" dirty="0" smtClean="0"/>
          </a:p>
          <a:p>
            <a:pPr marL="273050" indent="-273050" algn="l"/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8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교육에 참여를 하지 않으려 한다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상급평의회의 교육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피정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워크샵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등의 계획이 현실과 동떨어진다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도제교육이 잘 안되고 있다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관리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운영지침서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교본연구</a:t>
            </a:r>
            <a:r>
              <a:rPr lang="en-US" altLang="ko-KR" sz="1600" dirty="0" smtClean="0"/>
              <a:t>)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273050" indent="-273050" algn="l"/>
            <a:endParaRPr lang="en-US" altLang="ko-KR" sz="8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관리 및 운영에 대해 많이 알고 있지만 실천은 하지 않는다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600" dirty="0" err="1" smtClean="0"/>
              <a:t>레지오의</a:t>
            </a:r>
            <a:r>
              <a:rPr lang="ko-KR" altLang="en-US" sz="1600" dirty="0" smtClean="0"/>
              <a:t> 진정한 목적과 정신을 잃고 있다</a:t>
            </a:r>
            <a:r>
              <a:rPr lang="en-US" altLang="ko-KR" sz="1600" dirty="0" smtClean="0"/>
              <a:t>.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8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본연의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선교 활동 및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확장 활동보다는 본당협조 활동이 많다</a:t>
            </a:r>
            <a:r>
              <a:rPr lang="en-US" altLang="ko-KR" sz="1600" dirty="0" smtClean="0"/>
              <a:t>.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</a:t>
            </a:r>
          </a:p>
          <a:p>
            <a:pPr marL="273050" indent="-273050" algn="l"/>
            <a:endParaRPr lang="en-US" altLang="ko-KR" sz="8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연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도활동을 하지 않는다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l"/>
            <a:endParaRPr lang="en-US" altLang="ko-KR" sz="1600" dirty="0" smtClean="0"/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창원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2Co.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단원 연령 구성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4" y="967929"/>
          <a:ext cx="8143923" cy="5818657"/>
        </p:xfrm>
        <a:graphic>
          <a:graphicData uri="http://schemas.openxmlformats.org/drawingml/2006/table">
            <a:tbl>
              <a:tblPr/>
              <a:tblGrid>
                <a:gridCol w="785814"/>
                <a:gridCol w="2071702"/>
                <a:gridCol w="755201"/>
                <a:gridCol w="755201"/>
                <a:gridCol w="755201"/>
                <a:gridCol w="755201"/>
                <a:gridCol w="755201"/>
                <a:gridCol w="755201"/>
                <a:gridCol w="755201"/>
              </a:tblGrid>
              <a:tr h="106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쁘레시디움명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40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50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60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70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80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694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latin typeface="맑은 고딕"/>
                        </a:rPr>
                        <a:t>1Cu.</a:t>
                      </a:r>
                    </a:p>
                    <a:p>
                      <a:pPr algn="ctr" fontAlgn="ctr"/>
                      <a:endParaRPr lang="en-US" altLang="ko-KR" sz="1000" b="1" i="0" u="none" strike="noStrike" dirty="0" smtClean="0"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latin typeface="맑은 고딕"/>
                        </a:rPr>
                        <a:t>티없으신</a:t>
                      </a:r>
                      <a:r>
                        <a:rPr lang="ko-KR" altLang="en-US" sz="1000" b="1" i="0" u="none" strike="noStrike" dirty="0">
                          <a:latin typeface="맑은 고딕"/>
                        </a:rPr>
                        <a:t/>
                      </a:r>
                      <a:br>
                        <a:rPr lang="ko-KR" altLang="en-US" sz="1000" b="1" i="0" u="none" strike="noStrike" dirty="0">
                          <a:latin typeface="맑은 고딕"/>
                        </a:rPr>
                      </a:br>
                      <a:r>
                        <a:rPr lang="ko-KR" altLang="en-US" sz="1000" b="1" i="0" u="none" strike="noStrike" dirty="0" smtClean="0">
                          <a:latin typeface="맑은 고딕"/>
                        </a:rPr>
                        <a:t>어머니</a:t>
                      </a:r>
                      <a:endParaRPr lang="en-US" altLang="ko-KR" sz="1000" b="1" i="0" u="none" strike="noStrike" dirty="0"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계약의 궤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예언자들의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모후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치명자의 </a:t>
                      </a:r>
                      <a:r>
                        <a:rPr lang="ko-KR" altLang="en-US" sz="1000" b="1" i="0" u="none" strike="noStrike" dirty="0" err="1">
                          <a:solidFill>
                            <a:srgbClr val="0000FF"/>
                          </a:solidFill>
                          <a:latin typeface="맑은 고딕"/>
                        </a:rPr>
                        <a:t>모후</a:t>
                      </a:r>
                      <a:endParaRPr lang="ko-KR" altLang="en-US" sz="1000" b="1" i="0" u="none" strike="noStrike" dirty="0">
                        <a:solidFill>
                          <a:srgbClr val="0000FF"/>
                        </a:solidFill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로사리오의 </a:t>
                      </a:r>
                      <a:r>
                        <a:rPr lang="ko-KR" altLang="en-US" sz="1000" b="1" i="0" u="none" strike="noStrike" dirty="0" err="1">
                          <a:solidFill>
                            <a:srgbClr val="0000FF"/>
                          </a:solidFill>
                          <a:latin typeface="맑은 고딕"/>
                        </a:rPr>
                        <a:t>모후</a:t>
                      </a:r>
                      <a:endParaRPr lang="ko-KR" altLang="en-US" sz="1000" b="1" i="0" u="none" strike="noStrike" dirty="0">
                        <a:solidFill>
                          <a:srgbClr val="0000FF"/>
                        </a:solidFill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상아탑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사도들의 </a:t>
                      </a:r>
                      <a:r>
                        <a:rPr lang="ko-KR" altLang="en-US" sz="1000" b="1" i="0" u="none" strike="noStrike" dirty="0" err="1">
                          <a:solidFill>
                            <a:srgbClr val="0000FF"/>
                          </a:solidFill>
                          <a:latin typeface="맑은 고딕"/>
                        </a:rPr>
                        <a:t>모후</a:t>
                      </a:r>
                      <a:endParaRPr lang="ko-KR" altLang="en-US" sz="1000" b="1" i="0" u="none" strike="noStrike" dirty="0">
                        <a:solidFill>
                          <a:srgbClr val="0000FF"/>
                        </a:solidFill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위로의샘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천상의 모후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신비로운장미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70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latin typeface="+mn-lt"/>
                        </a:rPr>
                        <a:t>2Cu.</a:t>
                      </a:r>
                    </a:p>
                    <a:p>
                      <a:pPr algn="ctr" fontAlgn="ctr"/>
                      <a:endParaRPr lang="en-US" altLang="ko-KR" sz="1000" b="1" i="0" u="none" strike="noStrike" dirty="0" smtClean="0"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latin typeface="맑은 고딕"/>
                        </a:rPr>
                        <a:t>성가정의</a:t>
                      </a:r>
                      <a:r>
                        <a:rPr lang="ko-KR" altLang="en-US" sz="1000" b="1" i="0" u="none" strike="noStrike" dirty="0">
                          <a:latin typeface="맑은 고딕"/>
                        </a:rPr>
                        <a:t/>
                      </a:r>
                      <a:br>
                        <a:rPr lang="ko-KR" altLang="en-US" sz="1000" b="1" i="0" u="none" strike="noStrike" dirty="0">
                          <a:latin typeface="맑은 고딕"/>
                        </a:rPr>
                      </a:br>
                      <a:r>
                        <a:rPr lang="ko-KR" altLang="en-US" sz="1000" b="1" i="0" u="none" strike="noStrike" dirty="0" err="1" smtClean="0">
                          <a:latin typeface="맑은 고딕"/>
                        </a:rPr>
                        <a:t>모후</a:t>
                      </a:r>
                      <a:endParaRPr lang="en-US" altLang="ko-KR" sz="1000" b="1" i="0" u="none" strike="noStrike" dirty="0"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인자하신 동정녀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영원한 도움의 </a:t>
                      </a:r>
                      <a:r>
                        <a:rPr lang="ko-KR" altLang="en-US" sz="1000" b="1" i="0" u="none" strike="noStrike" dirty="0" err="1">
                          <a:solidFill>
                            <a:srgbClr val="0000FF"/>
                          </a:solidFill>
                          <a:latin typeface="맑은 고딕"/>
                        </a:rPr>
                        <a:t>모후</a:t>
                      </a:r>
                      <a:endParaRPr lang="ko-KR" altLang="en-US" sz="1000" b="1" i="0" u="none" strike="noStrike" dirty="0">
                        <a:solidFill>
                          <a:srgbClr val="0000FF"/>
                        </a:solidFill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7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모든 성인들의 어머니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신자들의 도움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11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11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복되신 어머니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latin typeface="맑은 고딕"/>
                        </a:rPr>
                        <a:t>애덕의</a:t>
                      </a:r>
                      <a:r>
                        <a:rPr lang="ko-KR" altLang="en-US" sz="1000" b="0" i="0" u="none" strike="noStrike" dirty="0"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latin typeface="맑은 고딕"/>
                        </a:rPr>
                        <a:t>모후</a:t>
                      </a:r>
                      <a:endParaRPr lang="ko-KR" altLang="en-US" sz="1000" b="0" i="0" u="none" strike="noStrike" dirty="0"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창조주의 어머니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7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정성의 그릇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자비의 모후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latin typeface="맑은 고딕"/>
                        </a:rPr>
                        <a:t>71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latin typeface="맑은 고딕"/>
                        </a:rPr>
                        <a:t>3Cu.</a:t>
                      </a:r>
                    </a:p>
                    <a:p>
                      <a:pPr algn="ctr" fontAlgn="ctr"/>
                      <a:endParaRPr lang="en-US" altLang="ko-KR" sz="1000" b="1" i="0" u="none" strike="noStrike" dirty="0" smtClean="0"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latin typeface="맑은 고딕"/>
                        </a:rPr>
                        <a:t>거룩하신</a:t>
                      </a:r>
                      <a:r>
                        <a:rPr lang="ko-KR" altLang="en-US" sz="1000" b="1" i="0" u="none" strike="noStrike" dirty="0">
                          <a:latin typeface="맑은 고딕"/>
                        </a:rPr>
                        <a:t/>
                      </a:r>
                      <a:br>
                        <a:rPr lang="ko-KR" altLang="en-US" sz="1000" b="1" i="0" u="none" strike="noStrike" dirty="0">
                          <a:latin typeface="맑은 고딕"/>
                        </a:rPr>
                      </a:br>
                      <a:r>
                        <a:rPr lang="ko-KR" altLang="en-US" sz="1000" b="1" i="0" u="none" strike="noStrike" dirty="0" smtClean="0">
                          <a:latin typeface="맑은 고딕"/>
                        </a:rPr>
                        <a:t>어머니</a:t>
                      </a:r>
                      <a:endParaRPr lang="en-US" altLang="ko-KR" sz="1000" b="1" i="0" u="none" strike="noStrike" dirty="0"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순결하신 어머니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latin typeface="맑은 고딕"/>
                        </a:rPr>
                        <a:t>모든이의</a:t>
                      </a:r>
                      <a:r>
                        <a:rPr lang="ko-KR" altLang="en-US" sz="1000" b="0" i="0" u="none" strike="noStrike" dirty="0">
                          <a:latin typeface="맑은 고딕"/>
                        </a:rPr>
                        <a:t> 어머니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7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증거자들의 모후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지극히 깨끗하신 어머니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그리스도의 어머니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latin typeface="맑은 고딕"/>
                        </a:rPr>
                        <a:t>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성마리아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성실하신 동정녀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천주의 성모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7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구세주의 어머니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즐거움의 샘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29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latin typeface="맑은 고딕"/>
                        </a:rPr>
                        <a:t>83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latin typeface="맑은 고딕"/>
                        </a:rPr>
                        <a:t>직속</a:t>
                      </a:r>
                      <a:endParaRPr lang="en-US" sz="1000" b="0" i="0" u="none" strike="noStrike" dirty="0">
                        <a:latin typeface="맑은 고딕"/>
                      </a:endParaRP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다윗의 탑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근심하는 이의 위안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3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10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겸손하신 모후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latin typeface="맑은 고딕"/>
                        </a:rPr>
                        <a:t>30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118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86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latin typeface="맑은 고딕"/>
                        </a:rPr>
                        <a:t>254</a:t>
                      </a:r>
                    </a:p>
                  </a:txBody>
                  <a:tcPr marL="4861" marR="4861" marT="4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쁘레시디움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부실화의 원인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214282" y="1340768"/>
            <a:ext cx="8786874" cy="4824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기도와 활동이 없는 단원이 많아진다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  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주회합시</a:t>
            </a:r>
            <a:r>
              <a:rPr lang="ko-KR" altLang="en-US" sz="1600" dirty="0" smtClean="0"/>
              <a:t> 보고 내용이 거의 없는 경우가 장기적으로 계속된다</a:t>
            </a:r>
            <a:r>
              <a:rPr lang="en-US" altLang="ko-KR" sz="1600" dirty="0" smtClean="0"/>
              <a:t>.)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2.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단원 수가 </a:t>
            </a:r>
            <a:r>
              <a:rPr lang="ko-KR" altLang="en-US" sz="1600" dirty="0" smtClean="0"/>
              <a:t>한 </a:t>
            </a:r>
            <a:r>
              <a:rPr lang="ko-KR" altLang="en-US" sz="1600" dirty="0" err="1" smtClean="0"/>
              <a:t>두명</a:t>
            </a:r>
            <a:r>
              <a:rPr lang="ko-KR" altLang="en-US" sz="1600" dirty="0" smtClean="0"/>
              <a:t> 증가했다가 다시 감소하기를 반복하며</a:t>
            </a:r>
            <a:r>
              <a:rPr lang="en-US" altLang="ko-KR" sz="1600" dirty="0" smtClean="0"/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항상 그대로이거나 계속 줄어든다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3.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출석율이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80%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이하</a:t>
            </a:r>
            <a:r>
              <a:rPr lang="ko-KR" altLang="en-US" sz="1600" dirty="0" smtClean="0"/>
              <a:t>로 저조하다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4. </a:t>
            </a:r>
            <a:r>
              <a:rPr lang="ko-KR" altLang="en-US" sz="1600" dirty="0" smtClean="0"/>
              <a:t>단장이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간부 양성을 하지 않아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인계할 단원이 없다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5.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단장이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쁘레시디움을</a:t>
            </a:r>
            <a:r>
              <a:rPr lang="ko-KR" altLang="en-US" sz="1600" dirty="0" smtClean="0"/>
              <a:t> 운영함에 있어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규칙 및 원칙에 불분명하며 관심이 적다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 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6.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단장이</a:t>
            </a:r>
            <a:r>
              <a:rPr lang="ko-KR" altLang="en-US" sz="1600" dirty="0" smtClean="0"/>
              <a:t> 단원들과 상의 않고 혼자의 판단으로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모든 사항을 결정한다</a:t>
            </a:r>
            <a:r>
              <a:rPr lang="en-US" altLang="ko-KR" sz="1600" b="1" dirty="0" smtClean="0"/>
              <a:t>.</a:t>
            </a:r>
            <a:endParaRPr lang="ko-KR" altLang="en-US" sz="1600" b="1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7. </a:t>
            </a:r>
            <a:r>
              <a:rPr lang="ko-KR" altLang="en-US" sz="1600" dirty="0" smtClean="0"/>
              <a:t>단장이 단원들로부터 존경 받는 위치에 있지 못하다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8.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단원들이 비협조적</a:t>
            </a:r>
            <a:r>
              <a:rPr lang="ko-KR" altLang="en-US" sz="1600" dirty="0" smtClean="0"/>
              <a:t>이고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단장의 지시에 잘 따르지 않는다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9.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교육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피정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행사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참석율이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저조</a:t>
            </a:r>
            <a:r>
              <a:rPr lang="ko-KR" altLang="en-US" sz="1600" dirty="0" smtClean="0"/>
              <a:t>하다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10. </a:t>
            </a:r>
            <a:r>
              <a:rPr lang="ko-KR" altLang="en-US" sz="1600" dirty="0" smtClean="0"/>
              <a:t>단장의 잘못된 판단으로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교육 참가 기회 상실 등 피해를 보는 단원</a:t>
            </a:r>
            <a:r>
              <a:rPr lang="ko-KR" altLang="en-US" sz="1600" dirty="0" smtClean="0"/>
              <a:t>이 늘어난다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    (</a:t>
            </a:r>
            <a:r>
              <a:rPr lang="ko-KR" altLang="en-US" sz="1600" dirty="0" smtClean="0"/>
              <a:t>자신이 참가하지 않으면 독려할 수가 없다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쁘레시디움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부실화의 원인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214282" y="1340768"/>
            <a:ext cx="8786874" cy="4824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11. </a:t>
            </a:r>
            <a:r>
              <a:rPr lang="ko-KR" altLang="en-US" sz="1600" dirty="0" smtClean="0"/>
              <a:t>단장이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내의 모든 공식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비공식 모임의 중심에 있지 못하다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12.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내 단장이 주관하지 않는 다른 모임이 또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13.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친목모임</a:t>
            </a:r>
            <a:r>
              <a:rPr lang="ko-KR" altLang="en-US" sz="1600" dirty="0" smtClean="0"/>
              <a:t>에서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형식적인 기도만 하고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진행방법도 세속적인 모임</a:t>
            </a:r>
            <a:r>
              <a:rPr lang="ko-KR" altLang="en-US" sz="1600" dirty="0" smtClean="0"/>
              <a:t>과 다르지 않다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13. </a:t>
            </a:r>
            <a:r>
              <a:rPr lang="ko-KR" altLang="en-US" sz="1600" dirty="0" smtClean="0"/>
              <a:t>친목모임에 치중하며 장거리 모임을 자주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이로 인한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과다한 경비 갹출이 잦다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14. </a:t>
            </a:r>
            <a:r>
              <a:rPr lang="ko-KR" altLang="en-US" sz="1600" dirty="0" smtClean="0"/>
              <a:t>친목모임에 경비를 단원이 분담하지 않고 돌아가며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한 사람이 지출한다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16.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단원 간의 호칭이 세속적</a:t>
            </a:r>
            <a:r>
              <a:rPr lang="ko-KR" altLang="en-US" sz="1600" dirty="0" smtClean="0"/>
              <a:t>이다</a:t>
            </a:r>
            <a:r>
              <a:rPr lang="en-US" altLang="ko-KR" sz="1600" dirty="0" smtClean="0"/>
              <a:t>. (</a:t>
            </a:r>
            <a:r>
              <a:rPr lang="ko-KR" altLang="en-US" sz="1600" dirty="0" smtClean="0"/>
              <a:t>예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나이에 따라 반말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이름을 부르는 것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17. </a:t>
            </a:r>
            <a:r>
              <a:rPr lang="ko-KR" altLang="en-US" sz="1600" dirty="0" smtClean="0"/>
              <a:t>단원들이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개인적인 신심활동에 적극적</a:t>
            </a:r>
            <a:r>
              <a:rPr lang="ko-KR" altLang="en-US" sz="1600" dirty="0" smtClean="0"/>
              <a:t>이다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18.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기도활동이 기복으로 흐르는 경향</a:t>
            </a:r>
            <a:r>
              <a:rPr lang="ko-KR" altLang="en-US" sz="1600" dirty="0" smtClean="0"/>
              <a:t>이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19.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단장</a:t>
            </a:r>
            <a:r>
              <a:rPr lang="ko-KR" altLang="en-US" sz="1600" dirty="0" smtClean="0"/>
              <a:t>의 잘못된 점을 좋은 방법으로 지적하지 않고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뒤에서만 흉본다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endParaRPr lang="ko-KR" altLang="en-US" sz="1600" b="1" dirty="0" smtClean="0">
              <a:solidFill>
                <a:srgbClr val="0000FF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20. </a:t>
            </a:r>
            <a:r>
              <a:rPr lang="ko-KR" altLang="en-US" sz="1600" dirty="0" smtClean="0"/>
              <a:t>대화가 정치적 및 경제적인 문제에 관한 내용이 주로 등장한다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/>
              <a:t>21.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단원 가족에 대한 경조사에 금전적으로 부담</a:t>
            </a:r>
            <a:r>
              <a:rPr lang="ko-KR" altLang="en-US" sz="1600" dirty="0" smtClean="0"/>
              <a:t>이 간다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/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13520</Words>
  <Application>Microsoft Office PowerPoint</Application>
  <PresentationFormat>화면 슬라이드 쇼(4:3)</PresentationFormat>
  <Paragraphs>1901</Paragraphs>
  <Slides>54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Office 테마</vt:lpstr>
      <vt:lpstr>레지오 단원 직책교육</vt:lpstr>
      <vt:lpstr>시작기도와 성모송</vt:lpstr>
      <vt:lpstr>밥 그릇 속의 머리카락</vt:lpstr>
      <vt:lpstr>목차</vt:lpstr>
      <vt:lpstr>창원 제 2 꼬미씨움 Regio School</vt:lpstr>
      <vt:lpstr>레지오 마리애의 현실은?</vt:lpstr>
      <vt:lpstr>창원2Co. 단원 연령 구성</vt:lpstr>
      <vt:lpstr>쁘레시디움 부실화의 원인?</vt:lpstr>
      <vt:lpstr>쁘레시디움 부실화의 원인?</vt:lpstr>
      <vt:lpstr>롱런(Long-Run)하는 쁘레시디움의 특징은?</vt:lpstr>
      <vt:lpstr>레지오의 정신 과 의무는 무엇인가?</vt:lpstr>
      <vt:lpstr>레지오의 기도와 활동은 무엇인가?</vt:lpstr>
      <vt:lpstr>나에게 레지오란? 동료 단원이란?</vt:lpstr>
      <vt:lpstr>레지오의 활동의 대원칙과 요령이란 무엇인가?</vt:lpstr>
      <vt:lpstr>레지오의 활동사례</vt:lpstr>
      <vt:lpstr>레지오의 활동사례</vt:lpstr>
      <vt:lpstr>레지오의 활동사례</vt:lpstr>
      <vt:lpstr>레지오의 활동사례</vt:lpstr>
      <vt:lpstr>레지오 운영 및 활동시 관심이 필요한 사항?</vt:lpstr>
      <vt:lpstr>레지오 운영 및 활동시 관심이 필요한 사항?</vt:lpstr>
      <vt:lpstr>레지오 운영 및 활동시 관심이 필요한 사항?</vt:lpstr>
      <vt:lpstr>평의회 간부 역활</vt:lpstr>
      <vt:lpstr>쁘레시디움 간부의 역할</vt:lpstr>
      <vt:lpstr>쁘레시디움 간부의 역할</vt:lpstr>
      <vt:lpstr>쁘레시디움 간부의 역할</vt:lpstr>
      <vt:lpstr>쁘레시디움 간부의 역할</vt:lpstr>
      <vt:lpstr>쁘레시디움 간부의 역할</vt:lpstr>
      <vt:lpstr>일반 단원의 역할</vt:lpstr>
      <vt:lpstr>1. 사업보고서 작성 요령</vt:lpstr>
      <vt:lpstr>1. 사업보고서 작성 요령</vt:lpstr>
      <vt:lpstr>1. 사업보고서 작성 요령</vt:lpstr>
      <vt:lpstr>1. 사업보고서 작성 요령</vt:lpstr>
      <vt:lpstr>2. 레지오활동 원칙 과 활동회수</vt:lpstr>
      <vt:lpstr>3. 주회합 출석계산</vt:lpstr>
      <vt:lpstr>3. 주회합 출석계산</vt:lpstr>
      <vt:lpstr>3. 주회합 출석계산</vt:lpstr>
      <vt:lpstr>4. 통신 수발신 관리</vt:lpstr>
      <vt:lpstr>4. 통신 수발신 관리</vt:lpstr>
      <vt:lpstr>4. 통신 수발신 관리</vt:lpstr>
      <vt:lpstr>2016년 레지오 활동계획</vt:lpstr>
      <vt:lpstr>2016년 레지오 활동계획</vt:lpstr>
      <vt:lpstr>2016년 레지오 활동계획</vt:lpstr>
      <vt:lpstr>진주조개와 같은 믿음을 가진 레지오 단원 여러분</vt:lpstr>
      <vt:lpstr>레지오 단원은 이랬으면…….?</vt:lpstr>
      <vt:lpstr>다함께 합시다.</vt:lpstr>
      <vt:lpstr>마침기도</vt:lpstr>
      <vt:lpstr>소양문제 정답</vt:lpstr>
      <vt:lpstr>소양문제 정답</vt:lpstr>
      <vt:lpstr>소양문제 정답</vt:lpstr>
      <vt:lpstr>소양문제 정답</vt:lpstr>
      <vt:lpstr>소양문제 정답</vt:lpstr>
      <vt:lpstr>소양문제 정답</vt:lpstr>
      <vt:lpstr>레지오의 기본</vt:lpstr>
      <vt:lpstr>레지오의 기본</vt:lpstr>
    </vt:vector>
  </TitlesOfParts>
  <Company>DoosanHeavy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김문생(Moonseang Kim) 차장 두산중공업</dc:creator>
  <cp:lastModifiedBy>두산중공업</cp:lastModifiedBy>
  <cp:revision>616</cp:revision>
  <cp:lastPrinted>2015-04-23T06:35:29Z</cp:lastPrinted>
  <dcterms:created xsi:type="dcterms:W3CDTF">2014-11-07T07:44:16Z</dcterms:created>
  <dcterms:modified xsi:type="dcterms:W3CDTF">2016-10-11T05:15:49Z</dcterms:modified>
</cp:coreProperties>
</file>