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404" r:id="rId3"/>
    <p:sldId id="352" r:id="rId4"/>
    <p:sldId id="420" r:id="rId5"/>
    <p:sldId id="405" r:id="rId6"/>
    <p:sldId id="421" r:id="rId7"/>
    <p:sldId id="408" r:id="rId8"/>
    <p:sldId id="407" r:id="rId9"/>
    <p:sldId id="422" r:id="rId10"/>
    <p:sldId id="409" r:id="rId11"/>
    <p:sldId id="411" r:id="rId12"/>
    <p:sldId id="410" r:id="rId13"/>
    <p:sldId id="412" r:id="rId14"/>
    <p:sldId id="415" r:id="rId15"/>
    <p:sldId id="416" r:id="rId16"/>
    <p:sldId id="417" r:id="rId17"/>
    <p:sldId id="418" r:id="rId18"/>
    <p:sldId id="419" r:id="rId19"/>
    <p:sldId id="423" r:id="rId20"/>
    <p:sldId id="424" r:id="rId21"/>
    <p:sldId id="425" r:id="rId22"/>
    <p:sldId id="426" r:id="rId23"/>
    <p:sldId id="428" r:id="rId24"/>
    <p:sldId id="429" r:id="rId25"/>
    <p:sldId id="430" r:id="rId26"/>
    <p:sldId id="431" r:id="rId27"/>
    <p:sldId id="432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3" r:id="rId38"/>
    <p:sldId id="442" r:id="rId39"/>
    <p:sldId id="444" r:id="rId40"/>
    <p:sldId id="445" r:id="rId41"/>
    <p:sldId id="446" r:id="rId42"/>
    <p:sldId id="447" r:id="rId43"/>
    <p:sldId id="448" r:id="rId44"/>
    <p:sldId id="449" r:id="rId45"/>
    <p:sldId id="450" r:id="rId46"/>
    <p:sldId id="451" r:id="rId47"/>
    <p:sldId id="452" r:id="rId48"/>
    <p:sldId id="453" r:id="rId49"/>
    <p:sldId id="454" r:id="rId50"/>
    <p:sldId id="455" r:id="rId51"/>
    <p:sldId id="456" r:id="rId52"/>
    <p:sldId id="457" r:id="rId53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4" autoAdjust="0"/>
    <p:restoredTop sz="90217" autoAdjust="0"/>
  </p:normalViewPr>
  <p:slideViewPr>
    <p:cSldViewPr>
      <p:cViewPr>
        <p:scale>
          <a:sx n="80" d="100"/>
          <a:sy n="80" d="100"/>
        </p:scale>
        <p:origin x="-768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A119B-6467-44E3-A46D-70A44D5404E0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B52CB-569C-4C6F-BB1D-049222527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본당 공동체의 다른 행사에서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레지오의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기도문을 바쳤다 하더라도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주회합에서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모든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레지오의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기도문을 새롭게 다시 바쳐야 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어떠한 경우에도 회합에서는 묵주기도를 비롯하여 기도문 중 어느 하나라도 생략하는 것을 결코 허용해서는 안 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예비단원은 선서할 때까지 교본공부를 활동의 일부로 대신할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단장 이 공석일 때에 그 자리를 승계하는 권한은 없다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dirty="0" smtClean="0"/>
              <a:t>사회 적인 존칭이나 직책을 붙인다든지</a:t>
            </a:r>
            <a:r>
              <a:rPr lang="en-US" altLang="ko-KR" b="0" dirty="0" smtClean="0"/>
              <a:t>, ‘</a:t>
            </a:r>
            <a:r>
              <a:rPr lang="ko-KR" altLang="en-US" b="0" dirty="0" smtClean="0"/>
              <a:t>단원’이라고 부르지 않는다</a:t>
            </a:r>
            <a:r>
              <a:rPr lang="en-US" altLang="ko-KR" b="0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쁘레또리움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및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아듀또리움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단원이 바쳐야 할 신심 행위 </a:t>
            </a: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뗏세라의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모든 기도문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묵주기도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단 포함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매일 바쳐야 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매일 미사에 참례하고 성체를 모셔야 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주일에 한두 번 부득이한 사정으로 미사에 참례 하지 못한</a:t>
            </a:r>
            <a:r>
              <a:rPr lang="ko-KR" alt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경우에도 포함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교회가 공인한 일과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성무일도나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소성무일도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를 매일 바쳐야 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>
                <a:latin typeface="+mn-ea"/>
                <a:ea typeface="+mn-ea"/>
              </a:rPr>
              <a:t>두 가지 직책을 동시에 수행하는 경우 자칫 두 가지 모두 소홀히 될 수 있으므로 가능한 한 가지 직책에 더욱 충실해 주기를 권고한다</a:t>
            </a:r>
            <a:r>
              <a:rPr lang="en-US" altLang="ko-KR" sz="1200" dirty="0" smtClean="0">
                <a:latin typeface="+mn-ea"/>
                <a:ea typeface="+mn-ea"/>
              </a:rPr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49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레지오의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원칙에 의하면 기도는 겸허한 자세로 무릎을 꿇고 바쳐야 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.(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교본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24,183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쪽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50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51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52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단원의 자격은 다음과 같다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교본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127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쪽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① 신앙생활을 충실히 하는 만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세 이상의 신자</a:t>
            </a: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세례성사를 받은 사람으로서 혼인장애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조당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상태 에 있지 않으며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냉담 교우가 아닌 사람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②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마리애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행동단원으로서 평신도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사도직을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실천하려는 의욕이 있는 사람</a:t>
            </a:r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행동단원의 자격은 본인의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교적이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있는 본당소속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조직 안에서만 유지된다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.]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③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레지오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마리애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행동단원으로서 모든 의무를 완수 하려는 각오가 되어있는 사람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2" descr="마스터"/>
          <p:cNvPicPr>
            <a:picLocks noChangeAspect="1" noChangeArrowheads="1"/>
          </p:cNvPicPr>
          <p:nvPr userDrawn="1"/>
        </p:nvPicPr>
        <p:blipFill>
          <a:blip r:embed="rId2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가정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344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261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109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5079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4185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97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482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4703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288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04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5537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마스터"/>
          <p:cNvPicPr>
            <a:picLocks noChangeAspect="1" noChangeArrowheads="1"/>
          </p:cNvPicPr>
          <p:nvPr userDrawn="1"/>
        </p:nvPicPr>
        <p:blipFill>
          <a:blip r:embed="rId13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E6EC-393C-41D4-92EC-EE8816074DED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7" descr="가정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3503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  <a:t>레지오</a:t>
            </a:r>
            <a:r>
              <a:rPr lang="ko-KR" altLang="en-US" b="1" dirty="0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lang="ko-KR" altLang="en-US" b="1" dirty="0" err="1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  <a:t>마리애</a:t>
            </a:r>
            <a:r>
              <a:rPr lang="en-US" altLang="ko-KR" b="1" dirty="0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  <a:t/>
            </a:r>
            <a:br>
              <a:rPr lang="en-US" altLang="ko-KR" b="1" dirty="0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</a:br>
            <a:r>
              <a:rPr lang="ko-KR" altLang="en-US" b="1" dirty="0" smtClean="0">
                <a:solidFill>
                  <a:srgbClr val="0000FF"/>
                </a:solidFill>
                <a:latin typeface="HY견명조" pitchFamily="18" charset="-127"/>
                <a:ea typeface="HY견명조" pitchFamily="18" charset="-127"/>
              </a:rPr>
              <a:t>관리 및 운영 지침</a:t>
            </a:r>
            <a:endParaRPr lang="ko-KR" altLang="en-US" b="1" dirty="0">
              <a:solidFill>
                <a:srgbClr val="0000FF"/>
              </a:solidFill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697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ko-KR" altLang="en-US" sz="2800" b="1" dirty="0" smtClean="0">
                <a:solidFill>
                  <a:schemeClr val="tx1"/>
                </a:solidFill>
                <a:latin typeface="+mj-lt"/>
              </a:rPr>
              <a:t>마산교구 치명자의 </a:t>
            </a:r>
            <a:r>
              <a:rPr lang="ko-KR" altLang="en-US" sz="2800" b="1" dirty="0" err="1" smtClean="0">
                <a:solidFill>
                  <a:schemeClr val="tx1"/>
                </a:solidFill>
                <a:latin typeface="+mj-lt"/>
              </a:rPr>
              <a:t>모후</a:t>
            </a:r>
            <a:r>
              <a:rPr lang="ko-KR" alt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  <a:latin typeface="+mj-lt"/>
              </a:rPr>
              <a:t>레지아</a:t>
            </a:r>
            <a:endParaRPr lang="ko-KR" altLang="en-US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17) </a:t>
            </a:r>
            <a:r>
              <a:rPr lang="ko-KR" altLang="en-US" sz="1600" b="1" dirty="0" smtClean="0"/>
              <a:t>협조단원 모집 및 돌봄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한달에</a:t>
            </a:r>
            <a:r>
              <a:rPr lang="ko-KR" altLang="en-US" sz="1600" dirty="0" smtClean="0"/>
              <a:t> 한 번 이상 돌봄과 활동 보고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지속적 돌봄과 교류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행동단원 입단 권유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부단장은 단원들의 협조단원들을 돌봄 활동을 독려 및 관리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부단장이나 협조단원을 모집한 특정 단원에게만 맡겨진 일이 아님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18) </a:t>
            </a:r>
            <a:r>
              <a:rPr lang="ko-KR" altLang="en-US" sz="1600" b="1" dirty="0" smtClean="0"/>
              <a:t>교본공부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원리와 규칙을 폭넓게 습득할 기회를 제공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모든 단원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지정해 준 부분의 교본을 연구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지명된 한 단원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연구 내용 발표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0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19) </a:t>
            </a:r>
            <a:r>
              <a:rPr lang="ko-KR" altLang="en-US" sz="1600" b="1" dirty="0" smtClean="0"/>
              <a:t>기타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발전을 위한 건설적인 의견제시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질문 또는 토의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상급 평의회의 방문자의 방문 소감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20) </a:t>
            </a:r>
            <a:r>
              <a:rPr lang="ko-KR" altLang="en-US" sz="1600" b="1" dirty="0" err="1" smtClean="0"/>
              <a:t>마침기도와</a:t>
            </a:r>
            <a:r>
              <a:rPr lang="ko-KR" altLang="en-US" sz="1600" b="1" dirty="0" smtClean="0"/>
              <a:t> 강복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“</a:t>
            </a:r>
            <a:r>
              <a:rPr lang="ko-KR" altLang="en-US" sz="1600" dirty="0" smtClean="0"/>
              <a:t>티 없이 깨끗하신 마리아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모든 은총의 중재자시여” 호칭기도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: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주회합시에는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호도로 바꾸어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ko-KR" altLang="en-US" sz="1600" dirty="0" smtClean="0">
                <a:sym typeface="Wingdings"/>
              </a:rPr>
              <a:t> </a:t>
            </a:r>
            <a:r>
              <a:rPr lang="ko-KR" altLang="en-US" sz="1600" dirty="0" smtClean="0"/>
              <a:t>협조단원의 </a:t>
            </a:r>
            <a:r>
              <a:rPr lang="ko-KR" altLang="en-US" sz="1600" dirty="0" err="1" smtClean="0"/>
              <a:t>마침기도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상기의 호칭기도를 그대로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단가를 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회 부르도록 권고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마산교구 </a:t>
            </a:r>
            <a:r>
              <a:rPr lang="ko-KR" altLang="en-US" sz="1600" dirty="0" err="1" smtClean="0"/>
              <a:t>레지오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간부의 일반적 수칙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레지오</a:t>
            </a:r>
            <a:r>
              <a:rPr lang="ko-KR" altLang="en-US" sz="1600" b="1" dirty="0" smtClean="0"/>
              <a:t> 간부는</a:t>
            </a:r>
            <a:r>
              <a:rPr lang="en-US" altLang="ko-KR" sz="1600" b="1" dirty="0" smtClean="0"/>
              <a:t>?</a:t>
            </a:r>
            <a:endParaRPr lang="ko-KR" altLang="en-US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간부 직분은 은총의 열매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표징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로 받아들임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봉사자 또는 안내자로서 마음과 행동으로 솔선수범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본당 지도사제에게 절대 순명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긴밀한 협조 관계 유지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전반적 임무와 업무에 지속적인 노력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err="1" smtClean="0"/>
              <a:t>레지오</a:t>
            </a:r>
            <a:r>
              <a:rPr lang="ko-KR" altLang="en-US" sz="1600" b="1" dirty="0" smtClean="0"/>
              <a:t> 간부의 자세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믿음의 자세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수계생활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전례와 성사생활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기도생활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겸손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소망의 자세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조직의 충성심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성경 및 교본공부 생활화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교본 정신 생활화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사랑의 실천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규칙에 충실한 활동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회합에 대한 존경심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공정하고 정확한 </a:t>
            </a:r>
            <a:r>
              <a:rPr lang="ko-KR" altLang="en-US" sz="1600" dirty="0" err="1" smtClean="0"/>
              <a:t>쁘레시디움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운영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투철한 사명감으로 마리아 정신의 실천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순명이라는 명분으로 단원들의 복종을 강요 금지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개인의 권익을 위한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조직 이용 금지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항상 원만한 대인 관계를 유지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도전적인 발언 및 부정적인 태도 지양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분열의 가장 큰 원인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매월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월례회의 참석 의무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1) </a:t>
            </a:r>
            <a:r>
              <a:rPr lang="ko-KR" altLang="en-US" sz="1600" b="1" dirty="0" err="1" smtClean="0">
                <a:latin typeface="+mn-ea"/>
                <a:ea typeface="+mn-ea"/>
              </a:rPr>
              <a:t>꾸리아</a:t>
            </a:r>
            <a:r>
              <a:rPr lang="ko-KR" altLang="en-US" sz="1600" b="1" dirty="0" smtClean="0">
                <a:latin typeface="+mn-ea"/>
                <a:ea typeface="+mn-ea"/>
              </a:rPr>
              <a:t> 회합 참석 의무</a:t>
            </a:r>
          </a:p>
          <a:p>
            <a:pPr marL="228600" indent="-228600" algn="l">
              <a:spcBef>
                <a:spcPts val="300"/>
              </a:spcBef>
              <a:spcAft>
                <a:spcPts val="300"/>
              </a:spcAft>
              <a:buAutoNum type="arabicParenR"/>
            </a:pPr>
            <a:endParaRPr lang="en-US" altLang="ko-KR" sz="1000" dirty="0" smtClean="0">
              <a:latin typeface="+mn-ea"/>
              <a:ea typeface="+mn-ea"/>
            </a:endParaRP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2)</a:t>
            </a:r>
            <a:r>
              <a:rPr lang="ko-KR" altLang="en-US" sz="1600" b="1" dirty="0" smtClean="0">
                <a:latin typeface="+mn-ea"/>
                <a:ea typeface="+mn-ea"/>
              </a:rPr>
              <a:t> </a:t>
            </a:r>
            <a:r>
              <a:rPr lang="ko-KR" altLang="en-US" sz="1600" b="1" dirty="0" err="1" smtClean="0">
                <a:latin typeface="+mn-ea"/>
                <a:ea typeface="+mn-ea"/>
              </a:rPr>
              <a:t>주회합에서</a:t>
            </a:r>
            <a:r>
              <a:rPr lang="ko-KR" altLang="en-US" sz="1600" b="1" dirty="0" smtClean="0">
                <a:latin typeface="+mn-ea"/>
                <a:ea typeface="+mn-ea"/>
              </a:rPr>
              <a:t> 의장 업무 수행</a:t>
            </a:r>
            <a:endParaRPr lang="en-US" altLang="ko-KR" sz="1600" b="1" dirty="0" smtClean="0">
              <a:latin typeface="+mn-ea"/>
              <a:ea typeface="+mn-ea"/>
            </a:endParaRP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개회선언 </a:t>
            </a:r>
            <a:r>
              <a:rPr lang="en-US" altLang="ko-KR" sz="1600" dirty="0" smtClean="0"/>
              <a:t>“</a:t>
            </a:r>
            <a:r>
              <a:rPr lang="ko-KR" altLang="en-US" sz="1600" dirty="0" smtClean="0">
                <a:latin typeface="+mn-lt"/>
                <a:ea typeface="+mn-ea"/>
                <a:cs typeface="+mn-cs"/>
              </a:rPr>
              <a:t>지금부터 □□ </a:t>
            </a:r>
            <a:r>
              <a:rPr lang="ko-KR" altLang="en-US" sz="1600" dirty="0" err="1" smtClean="0">
                <a:latin typeface="+mn-lt"/>
                <a:ea typeface="+mn-ea"/>
                <a:cs typeface="+mn-cs"/>
              </a:rPr>
              <a:t>쁘레시디움</a:t>
            </a:r>
            <a:r>
              <a:rPr lang="ko-KR" altLang="en-US" sz="1600" dirty="0" smtClean="0">
                <a:latin typeface="+mn-lt"/>
                <a:ea typeface="+mn-ea"/>
                <a:cs typeface="+mn-cs"/>
              </a:rPr>
              <a:t> 제□□차 </a:t>
            </a:r>
            <a:r>
              <a:rPr lang="ko-KR" altLang="en-US" sz="1600" dirty="0" err="1" smtClean="0">
                <a:latin typeface="+mn-lt"/>
                <a:ea typeface="+mn-ea"/>
                <a:cs typeface="+mn-cs"/>
              </a:rPr>
              <a:t>주회합을</a:t>
            </a:r>
            <a:r>
              <a:rPr lang="ko-KR" altLang="en-US" sz="1600" dirty="0" smtClean="0">
                <a:latin typeface="+mn-lt"/>
                <a:ea typeface="+mn-ea"/>
                <a:cs typeface="+mn-cs"/>
              </a:rPr>
              <a:t> 시작 하겠습니다</a:t>
            </a:r>
            <a:r>
              <a:rPr lang="en-US" altLang="ko-KR" sz="1600" dirty="0" smtClean="0">
                <a:latin typeface="+mn-lt"/>
                <a:ea typeface="+mn-ea"/>
                <a:cs typeface="+mn-cs"/>
              </a:rPr>
              <a:t>.”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단장으로서의 </a:t>
            </a:r>
            <a:r>
              <a:rPr lang="ko-KR" altLang="en-US" sz="1600" dirty="0" smtClean="0">
                <a:latin typeface="+mn-ea"/>
              </a:rPr>
              <a:t>충성심과 역량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err="1" smtClean="0">
                <a:latin typeface="+mn-ea"/>
              </a:rPr>
              <a:t>레지오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dirty="0" err="1" smtClean="0">
                <a:latin typeface="+mn-ea"/>
              </a:rPr>
              <a:t>마리애의</a:t>
            </a:r>
            <a:r>
              <a:rPr lang="ko-KR" altLang="en-US" sz="1600" dirty="0" smtClean="0">
                <a:latin typeface="+mn-ea"/>
              </a:rPr>
              <a:t> 성공과 실패 좌우</a:t>
            </a:r>
            <a:r>
              <a:rPr lang="en-US" altLang="ko-KR" sz="1600" dirty="0" smtClean="0">
                <a:latin typeface="+mn-ea"/>
              </a:rPr>
              <a:t>)</a:t>
            </a:r>
            <a:r>
              <a:rPr lang="ko-KR" altLang="en-US" sz="1600" dirty="0" smtClean="0">
                <a:latin typeface="+mn-ea"/>
              </a:rPr>
              <a:t> 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  <a:sym typeface="Wingdings"/>
              </a:rPr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항상 간부 양성 주력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끊임없는 교본 공부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간부 자질 향상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모든 정당한 명령에 충실히 복종하도록 관리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규율을 준수하도록 관리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참석이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단원 의무임을 우선적으로 강조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다른 간부들과의 협의를 통한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일을 결정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단원들의 일치 및 형제애를 위해 노력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타 </a:t>
            </a:r>
            <a:r>
              <a:rPr lang="ko-KR" altLang="en-US" sz="1600" dirty="0" err="1" smtClean="0"/>
              <a:t>쁘레시디움과</a:t>
            </a:r>
            <a:r>
              <a:rPr lang="ko-KR" altLang="en-US" sz="1600" dirty="0" smtClean="0"/>
              <a:t> 긴밀한 관계 유지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상급평의회의 교육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행사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활동에 솔선수범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단원들의 참석 독려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상급평의회의 공지사항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서신 등을 단원들에게 상세히 전달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단원의 자격을 정지 권한 가짐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다른 간부들과 의논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다른 단원들과 똑같은 주간 활동 의무를 수행</a:t>
            </a:r>
            <a:r>
              <a:rPr lang="en-US" altLang="ko-KR" sz="1600" dirty="0" smtClean="0"/>
              <a:t> </a:t>
            </a: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회계 </a:t>
            </a:r>
            <a:r>
              <a:rPr lang="ko-KR" altLang="en-US" sz="1600" dirty="0" err="1" smtClean="0"/>
              <a:t>결석시</a:t>
            </a:r>
            <a:r>
              <a:rPr lang="ko-KR" altLang="en-US" sz="1600" dirty="0" smtClean="0"/>
              <a:t> 단장이 대신 회계 보고</a:t>
            </a:r>
            <a:r>
              <a:rPr lang="en-US" altLang="ko-KR" sz="1600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매달 첫 </a:t>
            </a:r>
            <a:r>
              <a:rPr lang="ko-KR" altLang="en-US" sz="1600" dirty="0" err="1" smtClean="0"/>
              <a:t>주회합시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상훈 낭독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활동 배당 및 단원들의 활동내용을 보고 받음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</a:t>
            </a:r>
            <a:r>
              <a:rPr lang="ko-KR" altLang="en-US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자유 활동을 정식 활동으로 배당할 수 없음</a:t>
            </a:r>
            <a:r>
              <a:rPr lang="en-US" altLang="ko-KR" sz="1600" dirty="0" smtClean="0"/>
              <a:t>,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 </a:t>
            </a:r>
            <a:r>
              <a:rPr lang="en-US" altLang="ko-KR" sz="1600" dirty="0" smtClean="0"/>
              <a:t> 2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개조로 활동 배당 원칙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단원간의 이해와 일치를 위해 가끔씩 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변경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3)</a:t>
            </a:r>
            <a:r>
              <a:rPr lang="ko-KR" altLang="en-US" sz="1600" b="1" dirty="0" smtClean="0">
                <a:latin typeface="+mn-ea"/>
              </a:rPr>
              <a:t> 정해진 시각과 장소에서 </a:t>
            </a:r>
            <a:r>
              <a:rPr lang="ko-KR" altLang="en-US" sz="1600" b="1" dirty="0" err="1" smtClean="0">
                <a:latin typeface="+mn-ea"/>
              </a:rPr>
              <a:t>주회합</a:t>
            </a:r>
            <a:r>
              <a:rPr lang="ko-KR" altLang="en-US" sz="1600" b="1" dirty="0" smtClean="0">
                <a:latin typeface="+mn-ea"/>
              </a:rPr>
              <a:t> 진행 </a:t>
            </a:r>
            <a:endParaRPr lang="en-US" altLang="ko-KR" sz="1600" b="1" dirty="0" smtClean="0">
              <a:latin typeface="+mn-ea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err="1" smtClean="0">
                <a:latin typeface="+mn-ea"/>
              </a:rPr>
              <a:t>주회합은</a:t>
            </a:r>
            <a:r>
              <a:rPr lang="ko-KR" altLang="en-US" sz="1600" dirty="0" smtClean="0">
                <a:latin typeface="+mn-ea"/>
              </a:rPr>
              <a:t> 어떠한 경우에도 실시해야 함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약식으로 </a:t>
            </a:r>
            <a:r>
              <a:rPr lang="ko-KR" altLang="en-US" sz="1600" dirty="0" err="1" smtClean="0">
                <a:latin typeface="+mn-ea"/>
              </a:rPr>
              <a:t>주회합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dirty="0" smtClean="0"/>
              <a:t>진행 안됨</a:t>
            </a:r>
            <a:r>
              <a:rPr lang="en-US" altLang="ko-KR" sz="1600" dirty="0" smtClean="0"/>
              <a:t>)</a:t>
            </a:r>
            <a:endParaRPr lang="en-US" altLang="ko-KR" sz="1600" dirty="0" smtClean="0">
              <a:latin typeface="+mn-ea"/>
              <a:sym typeface="Wingdings"/>
            </a:endParaRP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sym typeface="Wingdings"/>
              </a:rPr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err="1" smtClean="0">
                <a:latin typeface="+mn-ea"/>
              </a:rPr>
              <a:t>주회합은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1</a:t>
            </a:r>
            <a:r>
              <a:rPr lang="ko-KR" altLang="en-US" sz="1600" dirty="0" smtClean="0">
                <a:latin typeface="+mn-ea"/>
              </a:rPr>
              <a:t>시간 </a:t>
            </a:r>
            <a:r>
              <a:rPr lang="en-US" altLang="ko-KR" sz="1600" dirty="0" smtClean="0">
                <a:latin typeface="+mn-ea"/>
              </a:rPr>
              <a:t>30</a:t>
            </a:r>
            <a:r>
              <a:rPr lang="ko-KR" altLang="en-US" sz="1600" dirty="0" smtClean="0">
                <a:latin typeface="+mn-ea"/>
              </a:rPr>
              <a:t>분 이내 종료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>
                <a:latin typeface="+mn-ea"/>
              </a:rPr>
              <a:t>주회합</a:t>
            </a:r>
            <a:r>
              <a:rPr lang="ko-KR" altLang="en-US" sz="1600" dirty="0" smtClean="0">
                <a:latin typeface="+mn-ea"/>
              </a:rPr>
              <a:t> 장소 및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제대 준비에 대한 일차적 책임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/>
              <a:t>조명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난방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좌석배치 등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회의록 낭독은 생략해서는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활동계획서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단장계획서</a:t>
            </a:r>
            <a:r>
              <a:rPr lang="en-US" altLang="ko-KR" sz="1600" b="1" dirty="0" smtClean="0"/>
              <a:t>) </a:t>
            </a:r>
            <a:r>
              <a:rPr lang="ko-KR" altLang="en-US" sz="1600" b="1" dirty="0" smtClean="0"/>
              <a:t>준비 </a:t>
            </a:r>
            <a:r>
              <a:rPr lang="en-US" altLang="ko-KR" sz="1600" b="1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묵주기도의 신비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현의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결정 </a:t>
            </a:r>
            <a:r>
              <a:rPr lang="en-US" altLang="ko-KR" sz="1600" dirty="0" smtClean="0"/>
              <a:t>,   </a:t>
            </a:r>
            <a:r>
              <a:rPr lang="ko-KR" altLang="en-US" sz="1600" dirty="0" smtClean="0"/>
              <a:t>② </a:t>
            </a:r>
            <a:r>
              <a:rPr lang="ko-KR" altLang="en-US" sz="1600" dirty="0" err="1" smtClean="0"/>
              <a:t>영적독서의</a:t>
            </a:r>
            <a:r>
              <a:rPr lang="ko-KR" altLang="en-US" sz="1600" dirty="0" smtClean="0"/>
              <a:t> 선택</a:t>
            </a:r>
            <a:r>
              <a:rPr lang="en-US" altLang="ko-KR" sz="1600" dirty="0" smtClean="0"/>
              <a:t>,  </a:t>
            </a:r>
            <a:r>
              <a:rPr lang="ko-KR" altLang="en-US" sz="1600" dirty="0" smtClean="0"/>
              <a:t>③ 매월 첫 </a:t>
            </a:r>
            <a:r>
              <a:rPr lang="ko-KR" altLang="en-US" sz="1600" dirty="0" err="1" smtClean="0"/>
              <a:t>주회합의</a:t>
            </a:r>
            <a:r>
              <a:rPr lang="ko-KR" altLang="en-US" sz="1600" dirty="0" smtClean="0"/>
              <a:t> 상훈 낭독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상급평의회 소식 전달 </a:t>
            </a:r>
            <a:r>
              <a:rPr lang="en-US" altLang="ko-KR" sz="1600" dirty="0" smtClean="0"/>
              <a:t>,  </a:t>
            </a:r>
            <a:r>
              <a:rPr lang="ko-KR" altLang="en-US" sz="1600" dirty="0" smtClean="0"/>
              <a:t>⑤ 훈화 준비 </a:t>
            </a:r>
            <a:r>
              <a:rPr lang="en-US" altLang="ko-KR" sz="1600" dirty="0" smtClean="0"/>
              <a:t>(5∼6</a:t>
            </a:r>
            <a:r>
              <a:rPr lang="ko-KR" altLang="en-US" sz="1600" dirty="0" smtClean="0"/>
              <a:t>분 정도 이야기 식으로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⑥ </a:t>
            </a:r>
            <a:r>
              <a:rPr lang="ko-KR" altLang="en-US" sz="1600" dirty="0" smtClean="0"/>
              <a:t>조 편성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경험 있는 단원과 새 단원을 섞어서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조</a:t>
            </a:r>
            <a:r>
              <a:rPr lang="en-US" altLang="ko-KR" sz="1600" dirty="0" smtClean="0"/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⑦ </a:t>
            </a:r>
            <a:r>
              <a:rPr lang="ko-KR" altLang="en-US" sz="1600" dirty="0" smtClean="0"/>
              <a:t>활동 배당 및 지시사항 사전 점검</a:t>
            </a:r>
            <a:r>
              <a:rPr lang="en-US" altLang="ko-KR" sz="1600" dirty="0" smtClean="0"/>
              <a:t>,   </a:t>
            </a:r>
            <a:r>
              <a:rPr lang="ko-KR" altLang="en-US" sz="1600" dirty="0" smtClean="0"/>
              <a:t>⑧ 교본공부 배당 준비</a:t>
            </a:r>
            <a:r>
              <a:rPr lang="en-US" altLang="ko-KR" sz="1600" dirty="0" smtClean="0"/>
              <a:t>,   </a:t>
            </a:r>
            <a:r>
              <a:rPr lang="ko-KR" altLang="en-US" sz="1600" dirty="0" smtClean="0"/>
              <a:t>⑨ 기타 사항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부단장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꾸리아</a:t>
            </a:r>
            <a:r>
              <a:rPr lang="ko-KR" altLang="en-US" sz="1600" b="1" dirty="0" smtClean="0"/>
              <a:t> 회합 참석 의무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smtClean="0"/>
              <a:t>단장 직무 대신 수행 및 보좌</a:t>
            </a:r>
            <a:endParaRPr lang="en-US" altLang="ko-KR" sz="16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단장 </a:t>
            </a:r>
            <a:r>
              <a:rPr lang="ko-KR" altLang="en-US" sz="1600" dirty="0" err="1" smtClean="0"/>
              <a:t>불참시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주회합의</a:t>
            </a:r>
            <a:r>
              <a:rPr lang="ko-KR" altLang="en-US" sz="1600" dirty="0" smtClean="0"/>
              <a:t> 진행</a:t>
            </a:r>
            <a:endParaRPr lang="en-US" altLang="ko-KR" sz="1600" dirty="0" smtClean="0"/>
          </a:p>
          <a:p>
            <a:pPr marL="228600" indent="-2286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단장을 보좌하여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운영 및 관리</a:t>
            </a:r>
            <a:endParaRPr lang="en-US" altLang="ko-KR" sz="1600" dirty="0" smtClean="0"/>
          </a:p>
          <a:p>
            <a:pPr marL="228600" indent="-2286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행동단원과 협조단원들의 일치와 화합 유도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marL="273050" indent="-273050"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1600" b="1" dirty="0" smtClean="0"/>
              <a:t>3) </a:t>
            </a:r>
            <a:r>
              <a:rPr lang="ko-KR" altLang="en-US" sz="1600" b="1" dirty="0" smtClean="0"/>
              <a:t>출석호명 및 결석단원 돌봄</a:t>
            </a:r>
          </a:p>
          <a:p>
            <a:pPr marL="177800" indent="-1778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간부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성명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세례명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직책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님</a:t>
            </a:r>
            <a:r>
              <a:rPr lang="en-US" altLang="ko-KR" sz="1600" dirty="0" smtClean="0"/>
              <a:t>)”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단원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성명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세례명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형제님 또는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자매님</a:t>
            </a:r>
            <a:r>
              <a:rPr lang="en-US" altLang="ko-KR" sz="1600" dirty="0" smtClean="0"/>
              <a:t>”</a:t>
            </a:r>
          </a:p>
          <a:p>
            <a:pPr marL="177800" indent="-1778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결석 단원의 사유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유고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무고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파악 후 동료 단원들에게 공지</a:t>
            </a:r>
            <a:endParaRPr lang="en-US" altLang="ko-KR" sz="1600" dirty="0" smtClean="0"/>
          </a:p>
          <a:p>
            <a:pPr marL="177800" indent="-1778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한 번의 결석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ko-KR" altLang="en-US" sz="1600" dirty="0" smtClean="0"/>
              <a:t> 장기결석의 시작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ko-KR" altLang="en-US" sz="1600" dirty="0" smtClean="0"/>
              <a:t> 장기 결석은 곧 </a:t>
            </a:r>
            <a:r>
              <a:rPr lang="ko-KR" altLang="en-US" sz="1600" dirty="0" err="1" smtClean="0"/>
              <a:t>퇴단</a:t>
            </a:r>
            <a:endParaRPr lang="ko-KR" altLang="en-US" sz="1600" dirty="0" smtClean="0"/>
          </a:p>
          <a:p>
            <a:pPr marL="177800" indent="-1778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000" dirty="0" smtClean="0"/>
              <a:t>  </a:t>
            </a:r>
          </a:p>
          <a:p>
            <a:pPr marL="177800" indent="-177800"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단원 변동사항의 기록</a:t>
            </a:r>
            <a:r>
              <a:rPr lang="en-US" altLang="ko-KR" sz="1600" b="1" dirty="0" smtClean="0"/>
              <a:t>/</a:t>
            </a:r>
            <a:r>
              <a:rPr lang="ko-KR" altLang="en-US" sz="1600" b="1" dirty="0" smtClean="0"/>
              <a:t>관리</a:t>
            </a:r>
            <a:endParaRPr lang="en-US" altLang="ko-KR" sz="16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단원 명부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단원 기록카드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전출입신청서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연혁표</a:t>
            </a:r>
            <a:r>
              <a:rPr lang="ko-KR" altLang="en-US" sz="1600" dirty="0" smtClean="0"/>
              <a:t> 등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입단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선서</a:t>
            </a:r>
            <a:r>
              <a:rPr lang="en-US" altLang="ko-KR" sz="1600" dirty="0" smtClean="0"/>
              <a:t>/</a:t>
            </a:r>
            <a:r>
              <a:rPr lang="ko-KR" altLang="en-US" sz="1600" dirty="0" err="1" smtClean="0"/>
              <a:t>퇴단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전출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간부직책의 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면 등의 변동사항 정확히 기록 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출석부는 영구 보존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부단장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 indent="-273050"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1600" b="1" dirty="0" smtClean="0"/>
              <a:t>5) </a:t>
            </a:r>
            <a:r>
              <a:rPr lang="ko-KR" altLang="en-US" sz="1600" b="1" dirty="0" smtClean="0"/>
              <a:t>출석부 작성 및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출석사항 보고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■ </a:t>
            </a:r>
            <a:r>
              <a:rPr lang="ko-KR" altLang="en-US" sz="1600" b="1" dirty="0" smtClean="0"/>
              <a:t>유고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有故</a:t>
            </a:r>
            <a:r>
              <a:rPr lang="en-US" altLang="ko-KR" sz="1600" b="1" dirty="0" smtClean="0"/>
              <a:t>)</a:t>
            </a:r>
            <a:r>
              <a:rPr lang="ko-KR" altLang="en-US" sz="1600" b="1" dirty="0" smtClean="0"/>
              <a:t>결석의 예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사전보고</a:t>
            </a:r>
            <a:r>
              <a:rPr lang="en-US" altLang="ko-KR" sz="1600" b="1" dirty="0" smtClean="0"/>
              <a:t>) (Se.)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거동이 어려워 일시적 또는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개월 이내의 치료를 요하는 병고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개월 이내의 해외 장거리 출장이나 여행 및 장지 수행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가족이나 친척의 사망 또는 본인의 약혼이나 결혼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위급을 요하는 환자나 재난을 당한 사람들을 돌볼 경우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부득이한 직장근무로 인한 불참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■ </a:t>
            </a:r>
            <a:r>
              <a:rPr lang="ko-KR" altLang="en-US" sz="1600" b="1" dirty="0" smtClean="0"/>
              <a:t>장기유고 결석의 예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개월 이상의 치료를 요하는 장기적인 병고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본인의 </a:t>
            </a:r>
            <a:r>
              <a:rPr lang="ko-KR" altLang="en-US" sz="1600" dirty="0" err="1" smtClean="0"/>
              <a:t>퇴단</a:t>
            </a:r>
            <a:r>
              <a:rPr lang="ko-KR" altLang="en-US" sz="1600" dirty="0" smtClean="0"/>
              <a:t> 의사가 없는 한 기간제한 없음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1</a:t>
            </a:r>
            <a:r>
              <a:rPr lang="ko-KR" altLang="en-US" sz="1600" dirty="0" smtClean="0"/>
              <a:t>개월 이상의 장거리 출장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여행은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개월까지만 허용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(3</a:t>
            </a:r>
            <a:r>
              <a:rPr lang="ko-KR" altLang="en-US" sz="1600" dirty="0" smtClean="0"/>
              <a:t>개월 </a:t>
            </a:r>
            <a:r>
              <a:rPr lang="ko-KR" altLang="en-US" sz="1600" dirty="0" err="1" smtClean="0"/>
              <a:t>경과시</a:t>
            </a:r>
            <a:r>
              <a:rPr lang="ko-KR" altLang="en-US" sz="1600" dirty="0" smtClean="0"/>
              <a:t> 본인과 협의 </a:t>
            </a:r>
            <a:r>
              <a:rPr lang="ko-KR" altLang="en-US" sz="1600" dirty="0" err="1" smtClean="0"/>
              <a:t>퇴단을</a:t>
            </a:r>
            <a:r>
              <a:rPr lang="ko-KR" altLang="en-US" sz="1600" dirty="0" smtClean="0"/>
              <a:t> 신중히 결정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smtClean="0"/>
              <a:t>그 외 여러 가지 정황에 대한 판단은 전적으로 단장의 고유 권한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장기 유고는 출석부에 “장” </a:t>
            </a:r>
            <a:r>
              <a:rPr lang="ko-KR" altLang="en-US" sz="1600" dirty="0" err="1" smtClean="0"/>
              <a:t>으로</a:t>
            </a:r>
            <a:r>
              <a:rPr lang="ko-KR" altLang="en-US" sz="1600" dirty="0" smtClean="0"/>
              <a:t> 기재한다</a:t>
            </a:r>
            <a:r>
              <a:rPr lang="en-US" altLang="ko-KR" sz="1600" dirty="0" smtClean="0"/>
              <a:t>.</a:t>
            </a:r>
            <a:endParaRPr lang="en-US" altLang="ko-KR" sz="1000" b="1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부단장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b="1" dirty="0" smtClean="0"/>
              <a:t>■ 출석으로 인정되는 경우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상급평의회가 지시한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공식적인 업무수행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상급평의회의 지시에 따라 다른 평의회나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순방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</a:t>
            </a:r>
            <a:r>
              <a:rPr lang="ko-KR" altLang="en-US" sz="1600" dirty="0" err="1" smtClean="0"/>
              <a:t>레지오가</a:t>
            </a:r>
            <a:r>
              <a:rPr lang="ko-KR" altLang="en-US" sz="1600" dirty="0" smtClean="0"/>
              <a:t> 주관한 제반 교육이나 피정 등의 참석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단장에게 사전보고 필수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■ </a:t>
            </a:r>
            <a:r>
              <a:rPr lang="ko-KR" altLang="en-US" sz="1600" b="1" dirty="0" smtClean="0"/>
              <a:t>무고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無故</a:t>
            </a:r>
            <a:r>
              <a:rPr lang="en-US" altLang="ko-KR" sz="1600" b="1" dirty="0" smtClean="0"/>
              <a:t>) </a:t>
            </a:r>
            <a:r>
              <a:rPr lang="ko-KR" altLang="en-US" sz="1600" b="1" dirty="0" smtClean="0"/>
              <a:t>결석 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개인적인 사정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개인적 경조사 포함</a:t>
            </a:r>
            <a:r>
              <a:rPr lang="en-US" altLang="ko-KR" sz="1600" b="1" dirty="0" smtClean="0"/>
              <a:t>)</a:t>
            </a:r>
            <a:r>
              <a:rPr lang="ko-KR" altLang="en-US" sz="1600" b="1" dirty="0" smtClean="0"/>
              <a:t>에 의한 불참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ko-KR" altLang="en-US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b="1" dirty="0" smtClean="0"/>
              <a:t>■ 출석률 계산 예시  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유고와 장기유고는 출석률 계산에서 제외</a:t>
            </a:r>
            <a:r>
              <a:rPr lang="en-US" altLang="ko-KR" sz="1600" b="1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예</a:t>
            </a:r>
            <a:r>
              <a:rPr lang="en-US" altLang="ko-KR" sz="1600" dirty="0" smtClean="0"/>
              <a:t>1)  10</a:t>
            </a:r>
            <a:r>
              <a:rPr lang="ko-KR" altLang="en-US" sz="1600" dirty="0" smtClean="0"/>
              <a:t>명중 </a:t>
            </a:r>
            <a:r>
              <a:rPr lang="en-US" altLang="ko-KR" sz="1600" dirty="0" smtClean="0"/>
              <a:t>8</a:t>
            </a:r>
            <a:r>
              <a:rPr lang="ko-KR" altLang="en-US" sz="1600" dirty="0" smtClean="0"/>
              <a:t>명 출석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유고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</a:t>
            </a:r>
            <a:r>
              <a:rPr lang="ko-KR" altLang="en-US" sz="1600" dirty="0" err="1" smtClean="0"/>
              <a:t>무고시</a:t>
            </a:r>
            <a:r>
              <a:rPr lang="ko-KR" altLang="en-US" sz="1600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     </a:t>
            </a:r>
            <a:r>
              <a:rPr lang="en-US" altLang="ko-KR" sz="1600" dirty="0" smtClean="0"/>
              <a:t>/ / / / / / / / ◎ ◯           ☞    8/9 = 88.9 = 88%(</a:t>
            </a:r>
            <a:r>
              <a:rPr lang="ko-KR" altLang="en-US" sz="1600" dirty="0" smtClean="0"/>
              <a:t>소수점 이하 버림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예</a:t>
            </a:r>
            <a:r>
              <a:rPr lang="en-US" altLang="ko-KR" sz="1600" dirty="0" smtClean="0"/>
              <a:t>2)  10</a:t>
            </a:r>
            <a:r>
              <a:rPr lang="ko-KR" altLang="en-US" sz="1600" dirty="0" smtClean="0"/>
              <a:t>명중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명 출석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유고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장기유고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</a:t>
            </a:r>
            <a:r>
              <a:rPr lang="ko-KR" altLang="en-US" sz="1600" dirty="0" err="1" smtClean="0"/>
              <a:t>레</a:t>
            </a:r>
            <a:r>
              <a:rPr lang="ko-KR" altLang="en-US" sz="1600" dirty="0" smtClean="0"/>
              <a:t> 지오 순방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명 </a:t>
            </a:r>
            <a:r>
              <a:rPr lang="ko-KR" altLang="en-US" sz="1600" dirty="0" err="1" smtClean="0"/>
              <a:t>무고시</a:t>
            </a: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    </a:t>
            </a:r>
            <a:r>
              <a:rPr lang="en-US" altLang="ko-KR" sz="1600" dirty="0" smtClean="0"/>
              <a:t>/ / / / / / ◎ </a:t>
            </a:r>
            <a:r>
              <a:rPr lang="ko-KR" altLang="en-US" sz="1600" dirty="0" smtClean="0"/>
              <a:t>장 순방 ◯     ☞    </a:t>
            </a:r>
            <a:r>
              <a:rPr lang="en-US" altLang="ko-KR" sz="1600" dirty="0" smtClean="0"/>
              <a:t>7/8 = 87.5 = 87%(</a:t>
            </a:r>
            <a:r>
              <a:rPr lang="ko-KR" altLang="en-US" sz="1600" dirty="0" smtClean="0"/>
              <a:t>소수점 이하 버림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smtClean="0"/>
              <a:t>지각과 조퇴는 출석으로 계산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부단장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6) </a:t>
            </a:r>
            <a:r>
              <a:rPr lang="ko-KR" altLang="en-US" sz="1600" b="1" dirty="0" smtClean="0"/>
              <a:t>협조단원 모집 돌봄</a:t>
            </a:r>
            <a:endParaRPr lang="en-US" altLang="ko-KR" sz="16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단원들에게 협조단원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아듀또리움</a:t>
            </a:r>
            <a:r>
              <a:rPr lang="ko-KR" altLang="en-US" sz="1600" dirty="0" smtClean="0"/>
              <a:t> 단원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모집하고 돌보도록 지도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매월 협조단원의 현황 파악 및 관리</a:t>
            </a:r>
            <a:r>
              <a:rPr lang="en-US" altLang="ko-KR" sz="1600" dirty="0" smtClean="0"/>
              <a:t> </a:t>
            </a:r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7)</a:t>
            </a:r>
            <a:r>
              <a:rPr lang="ko-KR" altLang="en-US" sz="1600" b="1" dirty="0" smtClean="0"/>
              <a:t> </a:t>
            </a:r>
            <a:r>
              <a:rPr lang="ko-KR" altLang="en-US" sz="1600" b="1" dirty="0" err="1" smtClean="0"/>
              <a:t>새단원</a:t>
            </a:r>
            <a:r>
              <a:rPr lang="ko-KR" altLang="en-US" sz="1600" b="1" dirty="0" smtClean="0"/>
              <a:t> 및 예비단원 돌봄</a:t>
            </a:r>
            <a:endParaRPr lang="en-US" altLang="ko-KR" sz="1600" b="1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기존 단원과의 친밀을 위한 교량 역할 수행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까떼나를</a:t>
            </a:r>
            <a:r>
              <a:rPr lang="ko-KR" altLang="en-US" sz="1600" dirty="0" smtClean="0"/>
              <a:t> 매일 바칠 의무 등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단원 의무 설명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수련기간 종료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주 煎 선서 준비 예고 </a:t>
            </a:r>
            <a:endParaRPr lang="en-US" altLang="ko-KR" sz="1600" dirty="0" smtClean="0"/>
          </a:p>
          <a:p>
            <a:pPr marL="273050" indent="-273050"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서기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꾸리아</a:t>
            </a:r>
            <a:r>
              <a:rPr lang="ko-KR" altLang="en-US" sz="1600" b="1" dirty="0" smtClean="0"/>
              <a:t> 회합 의무 참석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smtClean="0"/>
              <a:t>회의록 작성 및 보관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/>
              <a:t>낭독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간단명료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정자로 기록함이 원칙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연필</a:t>
            </a:r>
            <a:r>
              <a:rPr lang="en-US" altLang="ko-KR" sz="1600" dirty="0" smtClean="0"/>
              <a:t>/</a:t>
            </a:r>
            <a:r>
              <a:rPr lang="ko-KR" altLang="en-US" sz="1600" dirty="0" err="1" smtClean="0"/>
              <a:t>수성펜</a:t>
            </a:r>
            <a:r>
              <a:rPr lang="ko-KR" altLang="en-US" sz="1600" dirty="0" smtClean="0"/>
              <a:t> 등은 사용하지 않음</a:t>
            </a:r>
            <a:r>
              <a:rPr lang="en-US" altLang="ko-KR" sz="1600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주회합의</a:t>
            </a:r>
            <a:r>
              <a:rPr lang="ko-KR" altLang="en-US" sz="1600" dirty="0" smtClean="0"/>
              <a:t> 차수를 말하고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명확하고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또렷한 발음으로 낭독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낭독이 끝난 후 단장이 수정사항을 파악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서기가 수정하고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단장의 서명을 받음</a:t>
            </a:r>
            <a:r>
              <a:rPr lang="en-US" altLang="ko-KR" sz="1600" dirty="0" smtClean="0"/>
              <a:t>(Se.)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/>
            <a:r>
              <a:rPr lang="en-US" altLang="ko-KR" sz="1600" b="1" dirty="0" smtClean="0">
                <a:latin typeface="+mn-ea"/>
                <a:ea typeface="+mn-ea"/>
              </a:rPr>
              <a:t>3) </a:t>
            </a:r>
            <a:r>
              <a:rPr lang="ko-KR" altLang="en-US" sz="1600" b="1" dirty="0" smtClean="0">
                <a:latin typeface="+mn-ea"/>
                <a:ea typeface="+mn-ea"/>
              </a:rPr>
              <a:t>통신 교환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공문 구분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수신과 발신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보존 </a:t>
            </a:r>
            <a:r>
              <a:rPr lang="ko-KR" altLang="en-US" sz="1600" dirty="0" err="1" smtClean="0">
                <a:latin typeface="+mn-ea"/>
              </a:rPr>
              <a:t>년한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/>
              <a:t>최초의 회의록은 영구 보존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후의 것은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년 보존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발신 공문 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</a:rPr>
              <a:t>① </a:t>
            </a:r>
            <a:r>
              <a:rPr lang="ko-KR" altLang="en-US" sz="1600" dirty="0" err="1" smtClean="0">
                <a:latin typeface="+mn-ea"/>
                <a:ea typeface="+mn-ea"/>
              </a:rPr>
              <a:t>벡실리움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표장과</a:t>
            </a:r>
            <a:r>
              <a:rPr lang="ko-KR" altLang="en-US" sz="1600" dirty="0" smtClean="0">
                <a:latin typeface="+mn-ea"/>
                <a:ea typeface="+mn-ea"/>
              </a:rPr>
              <a:t> 단장 서명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/>
              <a:t>단장 </a:t>
            </a:r>
            <a:r>
              <a:rPr lang="ko-KR" altLang="en-US" sz="1600" dirty="0" err="1" smtClean="0"/>
              <a:t>공석시</a:t>
            </a:r>
            <a:r>
              <a:rPr lang="ko-KR" altLang="en-US" sz="1600" dirty="0" smtClean="0"/>
              <a:t> 부단장이 서명 후 발송</a:t>
            </a:r>
            <a:r>
              <a:rPr lang="en-US" altLang="ko-KR" sz="1600" dirty="0" smtClean="0"/>
              <a:t>)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</a:rPr>
              <a:t>② </a:t>
            </a:r>
            <a:r>
              <a:rPr lang="en-US" altLang="ko-KR" sz="1600" dirty="0" smtClean="0">
                <a:latin typeface="+mn-ea"/>
                <a:ea typeface="+mn-ea"/>
              </a:rPr>
              <a:t>2</a:t>
            </a:r>
            <a:r>
              <a:rPr lang="ko-KR" altLang="en-US" sz="1600" dirty="0" smtClean="0">
                <a:latin typeface="+mn-ea"/>
                <a:ea typeface="+mn-ea"/>
              </a:rPr>
              <a:t>부 작성 </a:t>
            </a:r>
            <a:r>
              <a:rPr lang="en-US" altLang="ko-KR" sz="1600" dirty="0" smtClean="0">
                <a:latin typeface="+mn-ea"/>
                <a:ea typeface="+mn-ea"/>
              </a:rPr>
              <a:t>: 1</a:t>
            </a:r>
            <a:r>
              <a:rPr lang="ko-KR" altLang="en-US" sz="1600" dirty="0" smtClean="0">
                <a:latin typeface="+mn-ea"/>
                <a:ea typeface="+mn-ea"/>
              </a:rPr>
              <a:t>부 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상급평의회 제출</a:t>
            </a:r>
            <a:r>
              <a:rPr lang="en-US" altLang="ko-KR" sz="1600" dirty="0" smtClean="0">
                <a:latin typeface="+mn-ea"/>
                <a:ea typeface="+mn-ea"/>
              </a:rPr>
              <a:t>, 1</a:t>
            </a:r>
            <a:r>
              <a:rPr lang="ko-KR" altLang="en-US" sz="1600" dirty="0" smtClean="0">
                <a:latin typeface="+mn-ea"/>
                <a:ea typeface="+mn-ea"/>
              </a:rPr>
              <a:t>부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</a:t>
            </a:r>
            <a:r>
              <a:rPr lang="ko-KR" altLang="en-US" sz="1600" dirty="0" smtClean="0">
                <a:latin typeface="+mn-ea"/>
                <a:ea typeface="+mn-ea"/>
              </a:rPr>
              <a:t> 보관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공문 취급상의 주의사항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  <a:ea typeface="+mn-ea"/>
              </a:rPr>
              <a:t> ① </a:t>
            </a:r>
            <a:r>
              <a:rPr lang="ko-KR" altLang="en-US" sz="1600" dirty="0" err="1" smtClean="0">
                <a:latin typeface="+mn-ea"/>
                <a:ea typeface="+mn-ea"/>
              </a:rPr>
              <a:t>벡실리움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표장</a:t>
            </a:r>
            <a:r>
              <a:rPr lang="ko-KR" altLang="en-US" sz="1600" dirty="0" smtClean="0">
                <a:latin typeface="+mn-ea"/>
                <a:ea typeface="+mn-ea"/>
              </a:rPr>
              <a:t> 있는 빈 양식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공문 </a:t>
            </a:r>
            <a:r>
              <a:rPr lang="ko-KR" altLang="en-US" sz="1600" dirty="0" err="1" smtClean="0">
                <a:latin typeface="+mn-ea"/>
                <a:ea typeface="+mn-ea"/>
              </a:rPr>
              <a:t>미취급</a:t>
            </a:r>
            <a:endParaRPr lang="ko-KR" altLang="en-US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  <a:ea typeface="+mn-ea"/>
              </a:rPr>
              <a:t> ② 내용이 동일한 문서 </a:t>
            </a:r>
            <a:r>
              <a:rPr lang="en-US" altLang="ko-KR" sz="1600" dirty="0" smtClean="0">
                <a:latin typeface="+mn-ea"/>
                <a:ea typeface="+mn-ea"/>
              </a:rPr>
              <a:t>:</a:t>
            </a:r>
            <a:r>
              <a:rPr lang="ko-KR" altLang="en-US" sz="1600" dirty="0" smtClean="0">
                <a:latin typeface="+mn-ea"/>
                <a:ea typeface="+mn-ea"/>
              </a:rPr>
              <a:t> 매수 관계없이 </a:t>
            </a:r>
            <a:r>
              <a:rPr lang="en-US" altLang="ko-KR" sz="1600" dirty="0" smtClean="0">
                <a:latin typeface="+mn-ea"/>
                <a:ea typeface="+mn-ea"/>
              </a:rPr>
              <a:t>1</a:t>
            </a:r>
            <a:r>
              <a:rPr lang="ko-KR" altLang="en-US" sz="1600" dirty="0" smtClean="0">
                <a:latin typeface="+mn-ea"/>
                <a:ea typeface="+mn-ea"/>
              </a:rPr>
              <a:t>부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건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  <a:r>
              <a:rPr lang="ko-KR" altLang="en-US" sz="1600" dirty="0" smtClean="0">
                <a:latin typeface="+mn-ea"/>
                <a:ea typeface="+mn-ea"/>
              </a:rPr>
              <a:t>로 취급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  <a:ea typeface="+mn-ea"/>
              </a:rPr>
              <a:t> ③ </a:t>
            </a:r>
            <a:r>
              <a:rPr lang="ko-KR" altLang="en-US" sz="1600" dirty="0" err="1" smtClean="0">
                <a:latin typeface="+mn-ea"/>
                <a:ea typeface="+mn-ea"/>
              </a:rPr>
              <a:t>꾸리아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월례회의시</a:t>
            </a:r>
            <a:r>
              <a:rPr lang="ko-KR" altLang="en-US" sz="1600" dirty="0" smtClean="0">
                <a:latin typeface="+mn-ea"/>
                <a:ea typeface="+mn-ea"/>
              </a:rPr>
              <a:t> 첨부된 상급평의회 문서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공문 </a:t>
            </a:r>
            <a:r>
              <a:rPr lang="ko-KR" altLang="en-US" sz="1600" dirty="0" err="1" smtClean="0">
                <a:latin typeface="+mn-ea"/>
                <a:ea typeface="+mn-ea"/>
              </a:rPr>
              <a:t>미취급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err="1" smtClean="0">
                <a:latin typeface="+mn-ea"/>
                <a:ea typeface="+mn-ea"/>
              </a:rPr>
              <a:t>첨부물</a:t>
            </a:r>
            <a:r>
              <a:rPr lang="en-US" altLang="ko-KR" sz="1600" dirty="0" smtClean="0">
                <a:latin typeface="+mn-ea"/>
                <a:ea typeface="+mn-ea"/>
              </a:rPr>
              <a:t>) </a:t>
            </a:r>
            <a:endParaRPr lang="ko-KR" altLang="en-US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  <a:ea typeface="+mn-ea"/>
              </a:rPr>
              <a:t> ④ 교회 안팎의 타 단체와 교환된 문서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공문 취급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endParaRPr lang="ko-KR" altLang="en-US" sz="1600" dirty="0" smtClean="0">
              <a:latin typeface="+mn-ea"/>
              <a:ea typeface="+mn-ea"/>
            </a:endParaRP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+mn-ea"/>
              <a:ea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서기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사업보고서 작성 시 유의 사항 </a:t>
            </a:r>
            <a:r>
              <a:rPr lang="en-US" altLang="ko-KR" sz="1600" b="1" dirty="0" smtClean="0"/>
              <a:t>(Se.)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설립일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쁘레시디움을</a:t>
            </a:r>
            <a:r>
              <a:rPr lang="ko-KR" altLang="en-US" sz="1600" dirty="0" smtClean="0"/>
              <a:t> 설립 또는 분단하여 최초로 실시하는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일자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 승인일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직속 상급 평의회에서 승인 받은 일자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</a:t>
            </a:r>
            <a:r>
              <a:rPr lang="ko-KR" altLang="en-US" sz="1600" dirty="0" err="1" smtClean="0"/>
              <a:t>영적지도자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본당 주임신부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 대리자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지도를 위임 받은 보좌신부 또는 수도자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단원 수 계산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•  </a:t>
            </a:r>
            <a:r>
              <a:rPr lang="ko-KR" altLang="en-US" sz="1600" dirty="0" smtClean="0"/>
              <a:t>전차단원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전차 사업 보고 시의 단원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첫 보고서일 때는 설립 당시의 단원 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•  </a:t>
            </a:r>
            <a:r>
              <a:rPr lang="ko-KR" altLang="en-US" sz="1600" dirty="0" smtClean="0"/>
              <a:t>정 단 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선서가 끝난 행동단원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•  </a:t>
            </a:r>
            <a:r>
              <a:rPr lang="ko-KR" altLang="en-US" sz="1600" dirty="0" smtClean="0"/>
              <a:t>예비단원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사업보고서 작성 당시에 선서를 하지 않은 단원 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출석률 계산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사업보고 기간 동안의 출석일수 </a:t>
            </a:r>
            <a:r>
              <a:rPr lang="en-US" altLang="ko-KR" sz="1600" dirty="0" smtClean="0"/>
              <a:t>/ </a:t>
            </a:r>
            <a:r>
              <a:rPr lang="ko-KR" altLang="en-US" sz="1600" dirty="0" smtClean="0"/>
              <a:t>의무 출석일수 </a:t>
            </a:r>
            <a:r>
              <a:rPr lang="en-US" altLang="ko-KR" sz="1600" dirty="0" smtClean="0"/>
              <a:t>x 100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[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例</a:t>
            </a:r>
            <a:r>
              <a:rPr lang="en-US" altLang="ko-KR" sz="1600" dirty="0" smtClean="0"/>
              <a:t>)] : </a:t>
            </a:r>
            <a:r>
              <a:rPr lang="ko-KR" altLang="en-US" sz="1600" dirty="0" smtClean="0"/>
              <a:t>사업보고 기간 동안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52</a:t>
            </a:r>
            <a:r>
              <a:rPr lang="ko-KR" altLang="en-US" sz="1600" dirty="0" smtClean="0"/>
              <a:t>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현재 단원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명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•  </a:t>
            </a:r>
            <a:r>
              <a:rPr lang="ko-KR" altLang="en-US" sz="1600" dirty="0" smtClean="0"/>
              <a:t>간부 의무 출석일수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x 52 </a:t>
            </a:r>
            <a:r>
              <a:rPr lang="ko-KR" altLang="en-US" sz="1600" dirty="0" smtClean="0"/>
              <a:t>회 </a:t>
            </a:r>
            <a:r>
              <a:rPr lang="en-US" altLang="ko-KR" sz="1600" dirty="0" smtClean="0"/>
              <a:t>= 208 </a:t>
            </a:r>
            <a:r>
              <a:rPr lang="ko-KR" altLang="en-US" sz="1600" dirty="0" smtClean="0"/>
              <a:t>일 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간부 결석 </a:t>
            </a:r>
            <a:r>
              <a:rPr lang="en-US" altLang="ko-KR" sz="1600" dirty="0" smtClean="0"/>
              <a:t>10 </a:t>
            </a:r>
            <a:r>
              <a:rPr lang="ko-KR" altLang="en-US" sz="1600" dirty="0" smtClean="0"/>
              <a:t>회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 (198/208) x 100 = 95.2% = 95 % (</a:t>
            </a:r>
            <a:r>
              <a:rPr lang="ko-KR" altLang="en-US" sz="1600" dirty="0" smtClean="0"/>
              <a:t>소수점 이하 버림</a:t>
            </a:r>
            <a:r>
              <a:rPr lang="en-US" altLang="ko-KR" sz="1600" dirty="0" smtClean="0"/>
              <a:t>)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ko-KR" altLang="en-US" sz="3200" b="1" dirty="0" smtClean="0">
                <a:latin typeface="HY견명조" pitchFamily="18" charset="-127"/>
                <a:ea typeface="HY견명조" pitchFamily="18" charset="-127"/>
              </a:rPr>
              <a:t>목차</a:t>
            </a:r>
            <a:endParaRPr lang="ko-KR" altLang="en-US" sz="3200" b="1" dirty="0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1403648" y="1412776"/>
            <a:ext cx="7056784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600"/>
              </a:spcBef>
              <a:buAutoNum type="arabicPeriod"/>
            </a:pPr>
            <a:r>
              <a:rPr lang="ko-KR" altLang="en-US" sz="2400" b="1" dirty="0" err="1" smtClean="0">
                <a:latin typeface="HY견명조" pitchFamily="18" charset="-127"/>
                <a:ea typeface="HY견명조" pitchFamily="18" charset="-127"/>
              </a:rPr>
              <a:t>쁘레시디움</a:t>
            </a:r>
            <a:r>
              <a:rPr lang="ko-KR" altLang="en-US" sz="2400" b="1" dirty="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lang="ko-KR" altLang="en-US" sz="2400" b="1" dirty="0" err="1" smtClean="0">
                <a:latin typeface="HY견명조" pitchFamily="18" charset="-127"/>
                <a:ea typeface="HY견명조" pitchFamily="18" charset="-127"/>
              </a:rPr>
              <a:t>주회합</a:t>
            </a:r>
            <a:endParaRPr lang="ko-KR" altLang="en-US" sz="2400" b="1" dirty="0" smtClean="0">
              <a:latin typeface="HY견명조" pitchFamily="18" charset="-127"/>
              <a:ea typeface="HY견명조" pitchFamily="18" charset="-127"/>
            </a:endParaRPr>
          </a:p>
          <a:p>
            <a:pPr marL="457200" indent="-457200" algn="l">
              <a:spcBef>
                <a:spcPts val="600"/>
              </a:spcBef>
              <a:buAutoNum type="arabicPeriod"/>
            </a:pPr>
            <a:r>
              <a:rPr lang="ko-KR" altLang="en-US" sz="2400" b="1" dirty="0" err="1" smtClean="0">
                <a:latin typeface="HY견명조" pitchFamily="18" charset="-127"/>
                <a:ea typeface="HY견명조" pitchFamily="18" charset="-127"/>
              </a:rPr>
              <a:t>쁘레시디움</a:t>
            </a:r>
            <a:r>
              <a:rPr lang="ko-KR" altLang="en-US" sz="2400" b="1" dirty="0" smtClean="0">
                <a:latin typeface="HY견명조" pitchFamily="18" charset="-127"/>
                <a:ea typeface="HY견명조" pitchFamily="18" charset="-127"/>
              </a:rPr>
              <a:t> 간부 수칙</a:t>
            </a:r>
          </a:p>
          <a:p>
            <a:pPr marL="457200" indent="-457200" algn="l">
              <a:spcBef>
                <a:spcPts val="600"/>
              </a:spcBef>
              <a:buAutoNum type="arabicPeriod"/>
            </a:pPr>
            <a:r>
              <a:rPr lang="ko-KR" altLang="en-US" sz="2400" b="1" dirty="0" err="1" smtClean="0">
                <a:latin typeface="HY견명조" pitchFamily="18" charset="-127"/>
                <a:ea typeface="HY견명조" pitchFamily="18" charset="-127"/>
              </a:rPr>
              <a:t>쁘레시디움</a:t>
            </a:r>
            <a:r>
              <a:rPr lang="ko-KR" altLang="en-US" sz="2400" b="1" dirty="0" smtClean="0">
                <a:latin typeface="HY견명조" pitchFamily="18" charset="-127"/>
                <a:ea typeface="HY견명조" pitchFamily="18" charset="-127"/>
              </a:rPr>
              <a:t> 관리와 운영</a:t>
            </a:r>
          </a:p>
          <a:p>
            <a:pPr marL="457200" indent="-457200" algn="l">
              <a:spcBef>
                <a:spcPts val="600"/>
              </a:spcBef>
              <a:buFontTx/>
              <a:buAutoNum type="arabicPeriod"/>
            </a:pPr>
            <a:r>
              <a:rPr lang="ko-KR" altLang="en-US" sz="2400" b="1" dirty="0" smtClean="0">
                <a:latin typeface="HY견명조" pitchFamily="18" charset="-127"/>
                <a:ea typeface="HY견명조" pitchFamily="18" charset="-127"/>
              </a:rPr>
              <a:t>평의회의 관리와 운영</a:t>
            </a:r>
            <a:endParaRPr lang="en-US" altLang="ko-KR" sz="2400" b="1" dirty="0" smtClean="0">
              <a:latin typeface="HY견명조" pitchFamily="18" charset="-127"/>
              <a:ea typeface="HY견명조" pitchFamily="18" charset="-127"/>
            </a:endParaRPr>
          </a:p>
          <a:p>
            <a:pPr algn="l">
              <a:spcBef>
                <a:spcPts val="600"/>
              </a:spcBef>
            </a:pPr>
            <a:endParaRPr lang="en-US" altLang="ko-KR" sz="2400" b="1" dirty="0" smtClean="0">
              <a:latin typeface="HY견명조" pitchFamily="18" charset="-127"/>
              <a:ea typeface="HY견명조" pitchFamily="18" charset="-127"/>
            </a:endParaRPr>
          </a:p>
          <a:p>
            <a:pPr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endParaRPr lang="en-US" altLang="ko-KR" sz="2400" dirty="0" smtClean="0">
              <a:latin typeface="HY견명조" pitchFamily="18" charset="-127"/>
              <a:ea typeface="HY견명조" pitchFamily="18" charset="-127"/>
            </a:endParaRPr>
          </a:p>
          <a:p>
            <a:pPr marL="273050" indent="-273050" algn="l">
              <a:spcBef>
                <a:spcPts val="600"/>
              </a:spcBef>
            </a:pPr>
            <a:r>
              <a:rPr lang="en-US" altLang="ko-KR" sz="2400" dirty="0" smtClean="0">
                <a:latin typeface="HY견명조" pitchFamily="18" charset="-127"/>
                <a:ea typeface="HY견명조" pitchFamily="18" charset="-127"/>
              </a:rPr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서기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단원 의무 출석일수 </a:t>
            </a:r>
            <a:r>
              <a:rPr lang="en-US" altLang="ko-KR" sz="1600" dirty="0" smtClean="0"/>
              <a:t>: 6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x 52</a:t>
            </a:r>
            <a:r>
              <a:rPr lang="ko-KR" altLang="en-US" sz="1600" dirty="0" smtClean="0"/>
              <a:t>회 </a:t>
            </a:r>
            <a:r>
              <a:rPr lang="en-US" altLang="ko-KR" sz="1600" dirty="0" smtClean="0"/>
              <a:t>= 312 </a:t>
            </a:r>
            <a:r>
              <a:rPr lang="ko-KR" altLang="en-US" sz="1600" dirty="0" smtClean="0"/>
              <a:t>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단원 결석 </a:t>
            </a:r>
            <a:r>
              <a:rPr lang="en-US" altLang="ko-KR" sz="1600" dirty="0" smtClean="0"/>
              <a:t>20 </a:t>
            </a:r>
            <a:r>
              <a:rPr lang="ko-KR" altLang="en-US" sz="1600" dirty="0" smtClean="0"/>
              <a:t>회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(292/312)x100 = 93.5% = 93 % (</a:t>
            </a:r>
            <a:r>
              <a:rPr lang="ko-KR" altLang="en-US" sz="1600" dirty="0" err="1" smtClean="0"/>
              <a:t>소숫점이하</a:t>
            </a:r>
            <a:r>
              <a:rPr lang="ko-KR" altLang="en-US" sz="1600" dirty="0" smtClean="0"/>
              <a:t> 버림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전체 출석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490/520×100 = 94 % (</a:t>
            </a:r>
            <a:r>
              <a:rPr lang="ko-KR" altLang="en-US" sz="1600" dirty="0" err="1" smtClean="0"/>
              <a:t>소숫점이하</a:t>
            </a:r>
            <a:r>
              <a:rPr lang="ko-KR" altLang="en-US" sz="1600" dirty="0" smtClean="0"/>
              <a:t> 버림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교육 및 피정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교육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주관 교본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활동 체험 교육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err="1" smtClean="0"/>
              <a:t>영성교육</a:t>
            </a:r>
            <a:r>
              <a:rPr lang="ko-KR" altLang="en-US" sz="1600" dirty="0" smtClean="0"/>
              <a:t> 및 피정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상급평의회나 자체 주관의 </a:t>
            </a:r>
            <a:r>
              <a:rPr lang="ko-KR" altLang="en-US" sz="1600" dirty="0" err="1" smtClean="0"/>
              <a:t>영성교육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성사가 포함되면 피정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본당 주관 사순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대림특강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교육 및 피정에 포함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주관은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본당</a:t>
            </a:r>
            <a:r>
              <a:rPr lang="en-US" altLang="ko-KR" sz="1600" dirty="0" smtClean="0"/>
              <a:t>”</a:t>
            </a:r>
            <a:r>
              <a:rPr lang="ko-KR" altLang="en-US" sz="1600" dirty="0" smtClean="0"/>
              <a:t>으로 기입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⑥ 각종 행사와 기타 활동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행 사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주관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대 행사나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주관의 야외행사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친목회 등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기타 행사 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: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단원들의 영혼을 위한 위령미사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상급평의회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본당 주관의 성모의 밤 행사</a:t>
            </a:r>
            <a:r>
              <a:rPr lang="en-US" altLang="ko-KR" sz="1600" dirty="0" smtClean="0"/>
              <a:t>,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</a:t>
            </a:r>
            <a:r>
              <a:rPr lang="ko-KR" altLang="en-US" sz="1600" dirty="0" smtClean="0"/>
              <a:t>상급평의회 주관의 각종 간담회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기타 활동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교구의 각종 행사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생명운동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순교자 </a:t>
            </a:r>
            <a:r>
              <a:rPr lang="ko-KR" altLang="en-US" sz="1600" dirty="0" err="1" smtClean="0"/>
              <a:t>현양대회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참석</a:t>
            </a:r>
            <a:r>
              <a:rPr lang="en-US" altLang="ko-KR" sz="1600" dirty="0" smtClean="0"/>
              <a:t>,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</a:t>
            </a:r>
            <a:r>
              <a:rPr lang="ko-KR" altLang="en-US" sz="1600" dirty="0" smtClean="0"/>
              <a:t>상급평의회 주관의 자연보호 활동 등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서기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⑦ 본당 주보의 활용에 관하여 </a:t>
            </a:r>
            <a:r>
              <a:rPr lang="en-US" altLang="ko-KR" sz="1600" dirty="0" smtClean="0"/>
              <a:t>(Se.)</a:t>
            </a: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냉담교우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냉담교우 돌봄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군생활 중인 청년 교우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err="1" smtClean="0"/>
              <a:t>비신자</a:t>
            </a:r>
            <a:r>
              <a:rPr lang="ko-KR" altLang="en-US" sz="1600" dirty="0" smtClean="0"/>
              <a:t> 대상 선교용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출판물 보급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으로 부적합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⑧ </a:t>
            </a:r>
            <a:r>
              <a:rPr lang="ko-KR" altLang="en-US" sz="1600" dirty="0" smtClean="0"/>
              <a:t>특기 사항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활동사례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정신을 드러내는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활동의 경험을 나누는 기회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작성방법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육하원칙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누가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언제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어디서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무엇을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어떻게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대상자 이름은 </a:t>
            </a:r>
            <a:r>
              <a:rPr lang="ko-KR" altLang="en-US" sz="1600" dirty="0" err="1" smtClean="0"/>
              <a:t>미기재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회계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꾸리아</a:t>
            </a:r>
            <a:r>
              <a:rPr lang="ko-KR" altLang="en-US" sz="1600" b="1" dirty="0" smtClean="0"/>
              <a:t> 회합 의무 참석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단장은 서기 직무 중 일부를 다른 단원에게 위임할 수 있음</a:t>
            </a:r>
            <a:r>
              <a:rPr lang="en-US" altLang="ko-KR" sz="1600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smtClean="0"/>
              <a:t>회계 관리 주의 사항</a:t>
            </a:r>
            <a:r>
              <a:rPr lang="en-US" altLang="ko-KR" sz="1600" b="1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수입과 지출을 회계장부에 기록 및 보관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ko-KR" sz="1600" dirty="0" smtClean="0">
                <a:sym typeface="Wingdings"/>
              </a:rPr>
              <a:t></a:t>
            </a:r>
            <a:r>
              <a:rPr lang="en-US" altLang="ko-KR" sz="1600" dirty="0" smtClean="0">
                <a:sym typeface="Wingdings"/>
              </a:rPr>
              <a:t> </a:t>
            </a:r>
            <a:r>
              <a:rPr lang="ko-KR" altLang="en-US" sz="1600" dirty="0" smtClean="0"/>
              <a:t>회계장부 보존 </a:t>
            </a:r>
            <a:r>
              <a:rPr lang="en-US" altLang="ko-KR" sz="1600" dirty="0" smtClean="0"/>
              <a:t>: 5</a:t>
            </a:r>
            <a:r>
              <a:rPr lang="ko-KR" altLang="en-US" sz="1600" dirty="0" smtClean="0"/>
              <a:t>년 보관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평의회의 회계장부와 전표 철은 영구 보존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회계 사고에 대한 배상 책임 </a:t>
            </a:r>
            <a:r>
              <a:rPr lang="en-US" altLang="ko-KR" sz="1600" dirty="0" smtClean="0"/>
              <a:t>: 4</a:t>
            </a:r>
            <a:r>
              <a:rPr lang="ko-KR" altLang="en-US" sz="1600" dirty="0" smtClean="0"/>
              <a:t>간부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단장과 회계는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차적인 책임</a:t>
            </a:r>
            <a:r>
              <a:rPr lang="en-US" altLang="ko-KR" sz="1600" dirty="0" smtClean="0"/>
              <a:t> (Se.)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지출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지시에 의하여 소속평의회에 전액 의연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ko-KR" altLang="en-US" sz="1600" dirty="0" smtClean="0"/>
              <a:t> 해체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자금과 기물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소속평의회에 귀속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분단시</a:t>
            </a:r>
            <a:r>
              <a:rPr lang="ko-KR" altLang="en-US" sz="1600" dirty="0" smtClean="0"/>
              <a:t> 모체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자금 여유가 있을 때에는 자금을 나눔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성당 신축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개축 또는 축하금 명목으로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자금을 지출 할 수 없음</a:t>
            </a:r>
            <a:r>
              <a:rPr lang="en-US" altLang="ko-KR" sz="1600" dirty="0" smtClean="0"/>
              <a:t>(Se.)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자금을 전용할 경우에는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허가를 받아야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야외행사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친목회의 행사비용 충당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소액 추렴 행위의 예외적 인정</a:t>
            </a:r>
            <a:r>
              <a:rPr lang="en-US" altLang="ko-KR" sz="1600" dirty="0" smtClean="0"/>
              <a:t>(1992.Con.)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새로 입단한 단원을 위한 교본 구입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제공은 엄격히 규제</a:t>
            </a:r>
            <a:endParaRPr lang="en-US" altLang="ko-KR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회계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3) </a:t>
            </a:r>
            <a:r>
              <a:rPr lang="ko-KR" altLang="en-US" sz="1600" b="1" dirty="0" smtClean="0"/>
              <a:t>비밀 헌금 보고 및 관리</a:t>
            </a:r>
            <a:r>
              <a:rPr lang="en-US" altLang="ko-KR" sz="1600" b="1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매 주회합 시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전차 이월금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수입 및 지출 내역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잔액</a:t>
            </a:r>
            <a:r>
              <a:rPr lang="en-US" altLang="ko-KR" sz="1600" dirty="0" smtClean="0"/>
              <a:t>”</a:t>
            </a:r>
            <a:r>
              <a:rPr lang="ko-KR" altLang="en-US" sz="1600" dirty="0" smtClean="0"/>
              <a:t>을 보고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단장 확인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서명 받음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ko-KR" altLang="en-US" sz="1600" dirty="0" smtClean="0">
                <a:sym typeface="Wingdings"/>
              </a:rPr>
              <a:t> </a:t>
            </a:r>
            <a:r>
              <a:rPr lang="ko-KR" altLang="en-US" sz="1600" dirty="0" err="1" smtClean="0"/>
              <a:t>불참시</a:t>
            </a:r>
            <a:r>
              <a:rPr lang="ko-KR" altLang="en-US" sz="1600" dirty="0" smtClean="0"/>
              <a:t> 단장이 대신 보고토록 조치</a:t>
            </a:r>
            <a:r>
              <a:rPr lang="en-US" altLang="ko-KR" sz="1600" dirty="0" smtClean="0"/>
              <a:t>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매 주회합 시 비밀헌금 군자금 마련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형편대로 준비한 헌금을 봉헌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비밀헌금 주머니는 탁자 밑으로 돌려 회의 진행에 지장 없도록 함</a:t>
            </a: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헌금을 준비하지 못한 경우 일단 비밀헌금 주머니에 손을 넣어야 함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준비하지 못한 헌금은 차주 비밀헌금에 포함하여 준비함이 바람직함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회계 장부는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한 번씩 회계감사 실시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회합 중에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특히 성모상 앞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비밀헌금을 계산 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사업보고 시 회계보고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수 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비밀헌금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사업보고 기간 내의 비밀헌금 합계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수입이자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해당 사항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이월금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이월금은 남기지 않음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간부의 수칙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–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직책별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임무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회계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지 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의연금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상급평의회에 의연한 의연금 합계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교육비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제대차림비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꽃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초 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해당 사항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err="1" smtClean="0"/>
              <a:t>행사비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해당 사항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• </a:t>
            </a:r>
            <a:r>
              <a:rPr lang="ko-KR" altLang="en-US" sz="1600" dirty="0" smtClean="0"/>
              <a:t>서식대금 및 </a:t>
            </a:r>
            <a:r>
              <a:rPr lang="ko-KR" altLang="en-US" sz="1600" dirty="0" err="1" smtClean="0"/>
              <a:t>봉헌금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인쇄비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위령미사 </a:t>
            </a:r>
            <a:r>
              <a:rPr lang="ko-KR" altLang="en-US" sz="1600" dirty="0" err="1" smtClean="0"/>
              <a:t>봉헌금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소모품 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 해당 사항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1. </a:t>
            </a:r>
            <a:r>
              <a:rPr lang="ko-KR" altLang="en-US" sz="1600" b="1" dirty="0" err="1" smtClean="0">
                <a:latin typeface="+mn-ea"/>
                <a:ea typeface="+mn-ea"/>
              </a:rPr>
              <a:t>쁘레시디움의</a:t>
            </a:r>
            <a:r>
              <a:rPr lang="ko-KR" altLang="en-US" sz="1600" b="1" dirty="0" smtClean="0">
                <a:latin typeface="+mn-ea"/>
                <a:ea typeface="+mn-ea"/>
              </a:rPr>
              <a:t> 설립</a:t>
            </a:r>
            <a:endParaRPr lang="en-US" altLang="ko-KR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err="1" smtClean="0"/>
              <a:t>꾸리아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상급 평의회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최상급 기관인 </a:t>
            </a:r>
            <a:r>
              <a:rPr lang="ko-KR" altLang="en-US" sz="1600" dirty="0" err="1" smtClean="0"/>
              <a:t>꼰칠리움의</a:t>
            </a:r>
            <a:r>
              <a:rPr lang="ko-KR" altLang="en-US" sz="1600" dirty="0" smtClean="0"/>
              <a:t> 정식 설립 인가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설립시</a:t>
            </a:r>
            <a:r>
              <a:rPr lang="ko-KR" altLang="en-US" sz="1600" dirty="0" smtClean="0"/>
              <a:t> 본당 주임신부나 교구장의 승인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</a:t>
            </a:r>
            <a:r>
              <a:rPr lang="en-US" altLang="ko-KR" sz="1600" dirty="0" smtClean="0">
                <a:sym typeface="Wingdings"/>
              </a:rPr>
              <a:t>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창립식에는</a:t>
            </a:r>
            <a:r>
              <a:rPr lang="ko-KR" altLang="en-US" sz="1600" dirty="0" smtClean="0"/>
              <a:t> 본당 주임신부나 교구장을 초빙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영적 지도자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사제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단장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부단장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서기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회계 등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간부로 구성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2. </a:t>
            </a:r>
            <a:r>
              <a:rPr lang="ko-KR" altLang="en-US" sz="1600" b="1" dirty="0" err="1" smtClean="0">
                <a:latin typeface="+mn-ea"/>
              </a:rPr>
              <a:t>쁘레시디움의</a:t>
            </a:r>
            <a:r>
              <a:rPr lang="ko-KR" altLang="en-US" sz="1600" b="1" dirty="0" smtClean="0">
                <a:latin typeface="+mn-ea"/>
              </a:rPr>
              <a:t> 이름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1) </a:t>
            </a:r>
            <a:r>
              <a:rPr lang="ko-KR" altLang="en-US" sz="1600" dirty="0" err="1" smtClean="0">
                <a:latin typeface="+mn-ea"/>
              </a:rPr>
              <a:t>쁘레시디움</a:t>
            </a:r>
            <a:r>
              <a:rPr lang="ko-KR" altLang="en-US" sz="1600" dirty="0" smtClean="0">
                <a:latin typeface="+mn-ea"/>
              </a:rPr>
              <a:t> 및 평의회의 이름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호도</a:t>
            </a:r>
            <a:r>
              <a:rPr lang="en-US" altLang="ko-KR" sz="1600" dirty="0" smtClean="0">
                <a:latin typeface="+mn-ea"/>
              </a:rPr>
              <a:t>)</a:t>
            </a:r>
            <a:r>
              <a:rPr lang="ko-KR" altLang="en-US" sz="1600" dirty="0" smtClean="0">
                <a:latin typeface="+mn-ea"/>
              </a:rPr>
              <a:t> 선정 기준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성모님의 호칭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예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자비의 </a:t>
            </a:r>
            <a:r>
              <a:rPr lang="ko-KR" altLang="en-US" sz="1600" dirty="0" err="1" smtClean="0">
                <a:latin typeface="+mn-ea"/>
              </a:rPr>
              <a:t>모후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성모님의 특전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예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err="1" smtClean="0">
                <a:latin typeface="+mn-ea"/>
              </a:rPr>
              <a:t>원죄없이</a:t>
            </a:r>
            <a:r>
              <a:rPr lang="ko-KR" altLang="en-US" sz="1600" dirty="0" smtClean="0">
                <a:latin typeface="+mn-ea"/>
              </a:rPr>
              <a:t> 잉태되신 마리아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성모님의 행적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예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err="1" smtClean="0">
                <a:latin typeface="+mn-ea"/>
              </a:rPr>
              <a:t>엘리사벳을</a:t>
            </a:r>
            <a:r>
              <a:rPr lang="ko-KR" altLang="en-US" sz="1600" dirty="0" smtClean="0">
                <a:latin typeface="+mn-ea"/>
              </a:rPr>
              <a:t> 찾아보심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2) </a:t>
            </a:r>
            <a:r>
              <a:rPr lang="ko-KR" altLang="en-US" sz="1600" dirty="0" smtClean="0"/>
              <a:t>한국 </a:t>
            </a:r>
            <a:r>
              <a:rPr lang="ko-KR" altLang="en-US" sz="1600" dirty="0" err="1" smtClean="0"/>
              <a:t>세나뚜스</a:t>
            </a:r>
            <a:r>
              <a:rPr lang="ko-KR" altLang="en-US" sz="1600" dirty="0" smtClean="0"/>
              <a:t> 협의회의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이름 참조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관리</a:t>
            </a:r>
            <a:r>
              <a:rPr lang="en-US" altLang="ko-KR" sz="1600" dirty="0" smtClean="0">
                <a:latin typeface="+mn-ea"/>
                <a:ea typeface="+mn-ea"/>
              </a:rPr>
              <a:t>/</a:t>
            </a:r>
            <a:r>
              <a:rPr lang="ko-KR" altLang="en-US" sz="1600" dirty="0" smtClean="0">
                <a:latin typeface="+mn-ea"/>
                <a:ea typeface="+mn-ea"/>
              </a:rPr>
              <a:t>운영지침서 </a:t>
            </a:r>
            <a:r>
              <a:rPr lang="en-US" altLang="ko-KR" sz="1600" dirty="0" smtClean="0">
                <a:latin typeface="+mn-ea"/>
                <a:ea typeface="+mn-ea"/>
              </a:rPr>
              <a:t>88</a:t>
            </a:r>
            <a:r>
              <a:rPr lang="en-US" altLang="ko-KR" sz="1600" dirty="0" smtClean="0">
                <a:latin typeface="+mn-ea"/>
                <a:ea typeface="+mn-ea"/>
                <a:cs typeface="Vrinda"/>
              </a:rPr>
              <a:t>~91</a:t>
            </a:r>
            <a:r>
              <a:rPr lang="ko-KR" altLang="en-US" sz="1600" dirty="0" smtClean="0">
                <a:latin typeface="+mn-ea"/>
                <a:ea typeface="+mn-ea"/>
                <a:cs typeface="Vrinda"/>
              </a:rPr>
              <a:t>쪽</a:t>
            </a:r>
            <a:r>
              <a:rPr lang="en-US" altLang="ko-KR" sz="1600" dirty="0" smtClean="0">
                <a:latin typeface="+mn-ea"/>
                <a:ea typeface="+mn-ea"/>
                <a:cs typeface="Vrinda"/>
              </a:rPr>
              <a:t>)</a:t>
            </a:r>
            <a:endParaRPr lang="ko-KR" altLang="en-US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3. </a:t>
            </a:r>
            <a:r>
              <a:rPr lang="ko-KR" altLang="en-US" sz="1600" b="1" dirty="0" err="1" smtClean="0">
                <a:latin typeface="+mn-ea"/>
                <a:ea typeface="+mn-ea"/>
              </a:rPr>
              <a:t>쁘레시디움의</a:t>
            </a:r>
            <a:r>
              <a:rPr lang="ko-KR" altLang="en-US" sz="1600" b="1" dirty="0" smtClean="0">
                <a:latin typeface="+mn-ea"/>
                <a:ea typeface="+mn-ea"/>
              </a:rPr>
              <a:t> 구성</a:t>
            </a:r>
            <a:endParaRPr lang="en-US" altLang="ko-KR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smtClean="0"/>
              <a:t>최저 구성 인원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4</a:t>
            </a:r>
            <a:r>
              <a:rPr lang="en-US" altLang="ko-KR" sz="1600" dirty="0" smtClean="0">
                <a:latin typeface="+mn-ea"/>
                <a:cs typeface="Vrinda"/>
              </a:rPr>
              <a:t>~5</a:t>
            </a:r>
            <a:r>
              <a:rPr lang="ko-KR" altLang="en-US" sz="1600" dirty="0" smtClean="0"/>
              <a:t>명 정도의 적은 단원으로도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설립 가능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극히 제한적이어야 함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000" dirty="0" smtClean="0"/>
              <a:t> 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2) </a:t>
            </a:r>
            <a:r>
              <a:rPr lang="ko-KR" altLang="en-US" sz="1600" b="1" dirty="0" smtClean="0">
                <a:latin typeface="+mn-ea"/>
              </a:rPr>
              <a:t>최대 구성 인원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>
                <a:latin typeface="+mn-ea"/>
              </a:rPr>
              <a:t>주회합</a:t>
            </a:r>
            <a:r>
              <a:rPr lang="ko-KR" altLang="en-US" sz="1600" dirty="0" smtClean="0">
                <a:latin typeface="+mn-ea"/>
              </a:rPr>
              <a:t> 시간이 </a:t>
            </a:r>
            <a:r>
              <a:rPr lang="en-US" altLang="ko-KR" sz="1600" dirty="0" smtClean="0">
                <a:latin typeface="+mn-ea"/>
              </a:rPr>
              <a:t>1</a:t>
            </a:r>
            <a:r>
              <a:rPr lang="ko-KR" altLang="en-US" sz="1600" dirty="0" smtClean="0">
                <a:latin typeface="+mn-ea"/>
              </a:rPr>
              <a:t>시간 </a:t>
            </a:r>
            <a:r>
              <a:rPr lang="en-US" altLang="ko-KR" sz="1600" dirty="0" smtClean="0">
                <a:latin typeface="+mn-ea"/>
              </a:rPr>
              <a:t>30</a:t>
            </a:r>
            <a:r>
              <a:rPr lang="ko-KR" altLang="en-US" sz="1600" dirty="0" smtClean="0">
                <a:latin typeface="+mn-ea"/>
              </a:rPr>
              <a:t>분 이상을 넘지 않는 범위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회합을 능률적으로 운영할 시간 범위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시간 내에 회합 운영의 무리가 있는 경우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분단을 고려 할 시기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3) </a:t>
            </a:r>
            <a:r>
              <a:rPr lang="ko-KR" altLang="en-US" sz="1600" b="1" dirty="0" err="1" smtClean="0">
                <a:latin typeface="+mn-ea"/>
              </a:rPr>
              <a:t>레지오에서</a:t>
            </a:r>
            <a:r>
              <a:rPr lang="ko-KR" altLang="en-US" sz="1600" b="1" dirty="0" smtClean="0">
                <a:latin typeface="+mn-ea"/>
              </a:rPr>
              <a:t> 차별 금지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</a:rPr>
              <a:t>지역의 특정 계층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특정 집단에 한정된 단원들만의 </a:t>
            </a:r>
            <a:r>
              <a:rPr lang="ko-KR" altLang="en-US" sz="1600" dirty="0" err="1" smtClean="0">
                <a:latin typeface="+mn-ea"/>
              </a:rPr>
              <a:t>쁘레시디움</a:t>
            </a:r>
            <a:r>
              <a:rPr lang="ko-KR" altLang="en-US" sz="1600" dirty="0" smtClean="0">
                <a:latin typeface="+mn-ea"/>
              </a:rPr>
              <a:t> 설립을 반대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(1) </a:t>
            </a:r>
            <a:r>
              <a:rPr lang="ko-KR" altLang="en-US" sz="1600" dirty="0" smtClean="0">
                <a:latin typeface="+mn-ea"/>
              </a:rPr>
              <a:t>배타적 운영 </a:t>
            </a:r>
            <a:r>
              <a:rPr lang="en-US" altLang="ko-KR" sz="1600" dirty="0" smtClean="0">
                <a:latin typeface="+mn-ea"/>
              </a:rPr>
              <a:t>:</a:t>
            </a:r>
            <a:r>
              <a:rPr lang="ko-KR" altLang="en-US" sz="1600" dirty="0" smtClean="0">
                <a:latin typeface="+mn-ea"/>
              </a:rPr>
              <a:t> 공동체의 형제애를 위태롭게 </a:t>
            </a:r>
            <a:r>
              <a:rPr lang="ko-KR" altLang="en-US" sz="1600" dirty="0" err="1" smtClean="0">
                <a:latin typeface="+mn-ea"/>
              </a:rPr>
              <a:t>만듬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(2) </a:t>
            </a:r>
            <a:r>
              <a:rPr lang="ko-KR" altLang="en-US" sz="1600" dirty="0" smtClean="0">
                <a:latin typeface="+mn-ea"/>
              </a:rPr>
              <a:t>가장 효과적인 </a:t>
            </a:r>
            <a:r>
              <a:rPr lang="ko-KR" altLang="en-US" sz="1600" dirty="0" err="1" smtClean="0">
                <a:latin typeface="+mn-ea"/>
              </a:rPr>
              <a:t>쁘레시디움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각기 다른 생업에 종사하는 단원으로 구성</a:t>
            </a: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(3) </a:t>
            </a:r>
            <a:r>
              <a:rPr lang="ko-KR" altLang="en-US" sz="1600" dirty="0" smtClean="0">
                <a:latin typeface="+mn-ea"/>
              </a:rPr>
              <a:t>부부</a:t>
            </a:r>
            <a:r>
              <a:rPr lang="en-US" altLang="ko-KR" sz="1600" dirty="0" smtClean="0">
                <a:latin typeface="+mn-ea"/>
              </a:rPr>
              <a:t>,</a:t>
            </a:r>
            <a:r>
              <a:rPr lang="ko-KR" altLang="en-US" sz="1600" dirty="0" smtClean="0">
                <a:latin typeface="+mn-ea"/>
              </a:rPr>
              <a:t> 대자</a:t>
            </a:r>
            <a:r>
              <a:rPr lang="en-US" altLang="ko-KR" sz="1600" dirty="0" smtClean="0">
                <a:latin typeface="+mn-ea"/>
              </a:rPr>
              <a:t>/</a:t>
            </a:r>
            <a:r>
              <a:rPr lang="ko-KR" altLang="en-US" sz="1600" dirty="0" smtClean="0">
                <a:latin typeface="+mn-ea"/>
              </a:rPr>
              <a:t>대부모만의 </a:t>
            </a:r>
            <a:r>
              <a:rPr lang="ko-KR" altLang="en-US" sz="1600" dirty="0" err="1" smtClean="0">
                <a:latin typeface="+mn-ea"/>
              </a:rPr>
              <a:t>쁘레시디움</a:t>
            </a:r>
            <a:r>
              <a:rPr lang="ko-KR" altLang="en-US" sz="1600" dirty="0" smtClean="0">
                <a:latin typeface="+mn-ea"/>
              </a:rPr>
              <a:t> 구성 지양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止揚</a:t>
            </a:r>
            <a:r>
              <a:rPr lang="en-US" altLang="ko-KR" sz="1600" dirty="0" smtClean="0">
                <a:latin typeface="+mn-ea"/>
              </a:rPr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4. </a:t>
            </a:r>
            <a:r>
              <a:rPr lang="ko-KR" altLang="en-US" sz="1600" b="1" dirty="0" err="1" smtClean="0">
                <a:latin typeface="+mn-ea"/>
                <a:ea typeface="+mn-ea"/>
              </a:rPr>
              <a:t>쁘레시디움의</a:t>
            </a:r>
            <a:r>
              <a:rPr lang="ko-KR" altLang="en-US" sz="1600" b="1" dirty="0" smtClean="0">
                <a:latin typeface="+mn-ea"/>
                <a:ea typeface="+mn-ea"/>
              </a:rPr>
              <a:t> 분단</a:t>
            </a:r>
            <a:endParaRPr lang="en-US" altLang="ko-KR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정해진 시간 이내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운영에 무리가 있을 경우 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분단 </a:t>
            </a:r>
            <a:r>
              <a:rPr lang="ko-KR" altLang="en-US" sz="1600" dirty="0" err="1" smtClean="0"/>
              <a:t>요청시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쁘레시디움은</a:t>
            </a:r>
            <a:r>
              <a:rPr lang="ko-KR" altLang="en-US" sz="1600" dirty="0" smtClean="0"/>
              <a:t> 적극 수용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및 </a:t>
            </a:r>
            <a:r>
              <a:rPr lang="ko-KR" altLang="en-US" sz="1600" dirty="0" err="1" smtClean="0"/>
              <a:t>영적지도자의</a:t>
            </a:r>
            <a:r>
              <a:rPr lang="ko-KR" altLang="en-US" sz="1600" dirty="0" smtClean="0"/>
              <a:t> 승인 후 분단 추진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간부 임무를 수행할 단원의 합리적 안배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작은 규모의 무리한 분단을 경계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단원 분열 조장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조직 와해</a:t>
            </a:r>
            <a:r>
              <a:rPr lang="en-US" altLang="ko-KR" sz="1600" dirty="0" smtClean="0"/>
              <a:t>) (1996.1 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5. </a:t>
            </a:r>
            <a:r>
              <a:rPr lang="ko-KR" altLang="en-US" sz="1600" b="1" dirty="0" err="1" smtClean="0">
                <a:latin typeface="+mn-ea"/>
              </a:rPr>
              <a:t>쁘레시디움의</a:t>
            </a:r>
            <a:r>
              <a:rPr lang="ko-KR" altLang="en-US" sz="1600" b="1" dirty="0" smtClean="0">
                <a:latin typeface="+mn-ea"/>
              </a:rPr>
              <a:t> 전출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본당 </a:t>
            </a:r>
            <a:r>
              <a:rPr lang="ko-KR" altLang="en-US" sz="1600" dirty="0" err="1" smtClean="0"/>
              <a:t>분할시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단위 전출이 원칙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불가능한 경우 단원 개인별 전출하되 이탈 방지 지속 관리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</a:t>
            </a:r>
            <a:r>
              <a:rPr lang="ko-KR" altLang="en-US" sz="1600" dirty="0" smtClean="0"/>
              <a:t> 전출되는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차수는 원래의 차수를 유지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전출되는 </a:t>
            </a:r>
            <a:r>
              <a:rPr lang="ko-KR" altLang="en-US" sz="1600" dirty="0" err="1" smtClean="0"/>
              <a:t>쁘레시디움은</a:t>
            </a:r>
            <a:r>
              <a:rPr lang="ko-KR" altLang="en-US" sz="1600" dirty="0" smtClean="0"/>
              <a:t> 이름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성모상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벡실리움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제반 서류 등을 계속 사용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err="1" smtClean="0"/>
              <a:t>꾸리아는</a:t>
            </a:r>
            <a:r>
              <a:rPr lang="ko-KR" altLang="en-US" sz="1600" dirty="0" smtClean="0"/>
              <a:t> 전출되는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필요시</a:t>
            </a:r>
            <a:r>
              <a:rPr lang="ko-KR" altLang="en-US" sz="1600" dirty="0" smtClean="0"/>
              <a:t> 자금 지원 및 정착을 위한 지속적인 관심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6. </a:t>
            </a:r>
            <a:r>
              <a:rPr lang="ko-KR" altLang="en-US" sz="1600" b="1" dirty="0" err="1" smtClean="0">
                <a:latin typeface="+mn-ea"/>
                <a:ea typeface="+mn-ea"/>
              </a:rPr>
              <a:t>쁘레시디움의</a:t>
            </a:r>
            <a:r>
              <a:rPr lang="ko-KR" altLang="en-US" sz="1600" b="1" dirty="0" smtClean="0">
                <a:latin typeface="+mn-ea"/>
                <a:ea typeface="+mn-ea"/>
              </a:rPr>
              <a:t> 해산</a:t>
            </a:r>
            <a:endParaRPr lang="en-US" altLang="ko-KR" sz="1600" b="1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정상적인 운영이 불가능한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해산 결정</a:t>
            </a:r>
            <a:r>
              <a:rPr lang="en-US" altLang="ko-KR" sz="1600" dirty="0" smtClean="0"/>
              <a:t> (Con.)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지속적으로 잘못 운영 및 불완전한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및 평의회 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: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평의회에 보고한 후 해체 </a:t>
            </a:r>
            <a:r>
              <a:rPr lang="en-US" altLang="ko-KR" sz="1600" dirty="0" smtClean="0"/>
              <a:t>(1963. 10 </a:t>
            </a:r>
            <a:r>
              <a:rPr lang="ko-KR" altLang="en-US" sz="1600" dirty="0" err="1" smtClean="0"/>
              <a:t>프랭크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더프</a:t>
            </a:r>
            <a:r>
              <a:rPr lang="en-US" altLang="ko-KR" sz="1600" dirty="0" smtClean="0"/>
              <a:t>, 1964. 1 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해산된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및 평의회의 자금과 자산의 소유권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직속 상급 평의회 귀속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7. </a:t>
            </a:r>
            <a:r>
              <a:rPr lang="ko-KR" altLang="en-US" sz="1600" b="1" dirty="0" err="1" smtClean="0">
                <a:latin typeface="+mn-ea"/>
              </a:rPr>
              <a:t>쁘레시디움의</a:t>
            </a:r>
            <a:r>
              <a:rPr lang="ko-KR" altLang="en-US" sz="1600" b="1" dirty="0" smtClean="0">
                <a:latin typeface="+mn-ea"/>
              </a:rPr>
              <a:t> 간부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err="1" smtClean="0"/>
              <a:t>영적지도자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소속 본당 주임신부</a:t>
            </a:r>
            <a:r>
              <a:rPr lang="en-US" altLang="ko-KR" sz="1600" dirty="0" smtClean="0"/>
              <a:t>(Se.)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</a:t>
            </a:r>
            <a:r>
              <a:rPr lang="ko-KR" altLang="en-US" sz="1600" dirty="0" smtClean="0"/>
              <a:t> 공석 간부의 후임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안에서 찾을 수 없는 경우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꾸리아는</a:t>
            </a:r>
            <a:r>
              <a:rPr lang="ko-KR" altLang="en-US" sz="1600" dirty="0" smtClean="0"/>
              <a:t> 다른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적임자를 선발 및 임명한 다음 전출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간부의 선택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간부의 역량은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성공과 실패를 좌우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정신과 특성을 잘 이해하고 있는 사람인가</a:t>
            </a:r>
            <a:r>
              <a:rPr lang="en-US" altLang="ko-KR" sz="1600" dirty="0" smtClean="0"/>
              <a:t>?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신앙인으로서 신뢰할 만하고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덕망과 인내력을 갖춘 사람인가</a:t>
            </a:r>
            <a:r>
              <a:rPr lang="en-US" altLang="ko-KR" sz="1600" dirty="0" smtClean="0"/>
              <a:t>?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교본을 잘 이해하고 있는가</a:t>
            </a:r>
            <a:r>
              <a:rPr lang="en-US" altLang="ko-KR" sz="1600" dirty="0" smtClean="0"/>
              <a:t>?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상급 평의회에 대한 순명 정신이 투철한가</a:t>
            </a:r>
            <a:r>
              <a:rPr lang="en-US" altLang="ko-KR" sz="1600" dirty="0" smtClean="0"/>
              <a:t>?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통솔력을 갖춘 사람인가</a:t>
            </a:r>
            <a:r>
              <a:rPr lang="en-US" altLang="ko-KR" sz="1600" dirty="0" smtClean="0"/>
              <a:t>?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간부의 임명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간부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꾸리아가 임명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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투표 실시하여 간부 후보자 선출은 잘못된 것임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단장 </a:t>
            </a:r>
            <a:r>
              <a:rPr lang="ko-KR" altLang="en-US" sz="1600" dirty="0" err="1" smtClean="0"/>
              <a:t>임명시</a:t>
            </a:r>
            <a:r>
              <a:rPr lang="ko-KR" altLang="en-US" sz="1600" dirty="0" smtClean="0"/>
              <a:t> 자격을 갖추지 못한 단원은 선택되어서는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문제 있는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개편시</a:t>
            </a:r>
            <a:r>
              <a:rPr lang="ko-KR" altLang="en-US" sz="1600" dirty="0" smtClean="0"/>
              <a:t> 특별한 이유가 없는 한 단장도 함께 교체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수련기의</a:t>
            </a:r>
            <a:r>
              <a:rPr lang="ko-KR" altLang="en-US" sz="1600" dirty="0" smtClean="0"/>
              <a:t> 예비단원도 간부직을 맡을 수 있음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임시 간부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서리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로 임명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선서와 동시에 자동으로 정식 간부가 됨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수련기의</a:t>
            </a:r>
            <a:r>
              <a:rPr lang="ko-KR" altLang="en-US" sz="1600" dirty="0" smtClean="0"/>
              <a:t> 임시 간부직도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 임기의 일부</a:t>
            </a:r>
            <a:r>
              <a:rPr lang="en-US" altLang="ko-KR" sz="1600" dirty="0" smtClean="0"/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임시 간부도 평의회에 참석 의무가 있음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간부의 임기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모든 간부의 임기는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한 번의 임기를 연장 가능하며</a:t>
            </a:r>
            <a:r>
              <a:rPr lang="en-US" altLang="ko-KR" sz="1600" dirty="0" smtClean="0"/>
              <a:t>, 6</a:t>
            </a:r>
            <a:r>
              <a:rPr lang="ko-KR" altLang="en-US" sz="1600" dirty="0" smtClean="0"/>
              <a:t>년 간 동일 직책 수행 가능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년의 임기 마친 간부 </a:t>
            </a:r>
            <a:r>
              <a:rPr lang="en-US" altLang="ko-KR" sz="1600" dirty="0" smtClean="0"/>
              <a:t>: 3</a:t>
            </a:r>
            <a:r>
              <a:rPr lang="ko-KR" altLang="en-US" sz="1600" dirty="0" smtClean="0"/>
              <a:t>년 경과한 후 동일한 직책 수행 가능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다른 직책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다른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동일한 직책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새롭게 임명 된 것으로 간주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분단 후 신설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단장으로 임명된 경우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모체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단장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첫째 번 임기</a:t>
            </a:r>
            <a:r>
              <a:rPr lang="en-US" altLang="ko-KR" sz="1600" dirty="0" smtClean="0"/>
              <a:t>(3</a:t>
            </a:r>
            <a:r>
              <a:rPr lang="ko-KR" altLang="en-US" sz="1600" dirty="0" smtClean="0"/>
              <a:t>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다시 시작</a:t>
            </a:r>
            <a:r>
              <a:rPr lang="en-US" altLang="ko-KR" sz="1600" dirty="0" smtClean="0"/>
              <a:t>, 3</a:t>
            </a:r>
            <a:r>
              <a:rPr lang="ko-KR" altLang="en-US" sz="1600" dirty="0" smtClean="0"/>
              <a:t>년 후 한 번 더 연임 가능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1. </a:t>
            </a:r>
            <a:r>
              <a:rPr lang="ko-KR" altLang="en-US" sz="1600" b="1" dirty="0" err="1" smtClean="0"/>
              <a:t>쁘레시디움</a:t>
            </a:r>
            <a:r>
              <a:rPr lang="ko-KR" altLang="en-US" sz="1600" b="1" dirty="0" smtClean="0"/>
              <a:t> </a:t>
            </a:r>
            <a:r>
              <a:rPr lang="ko-KR" altLang="en-US" sz="1600" b="1" dirty="0" err="1" smtClean="0"/>
              <a:t>주회합</a:t>
            </a:r>
            <a:r>
              <a:rPr lang="ko-KR" altLang="en-US" sz="1600" b="1" dirty="0" smtClean="0"/>
              <a:t> 준비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주회합</a:t>
            </a:r>
            <a:r>
              <a:rPr lang="ko-KR" altLang="en-US" sz="1600" b="1" dirty="0" smtClean="0"/>
              <a:t> 장소 및 제대의 준비</a:t>
            </a:r>
            <a:endParaRPr lang="en-US" altLang="ko-KR" sz="16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점검 책임은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모든 단원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단장에게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차적인 책임</a:t>
            </a:r>
            <a:r>
              <a:rPr lang="en-US" altLang="ko-KR" sz="1600" dirty="0" smtClean="0"/>
              <a:t>)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성모상 </a:t>
            </a:r>
            <a:r>
              <a:rPr lang="en-US" altLang="ko-KR" sz="1600" dirty="0" smtClean="0"/>
              <a:t>:  </a:t>
            </a:r>
            <a:r>
              <a:rPr lang="ko-KR" altLang="en-US" sz="1600" dirty="0" smtClean="0"/>
              <a:t>높이 </a:t>
            </a:r>
            <a:r>
              <a:rPr lang="en-US" altLang="ko-KR" sz="1600" dirty="0" smtClean="0"/>
              <a:t>60cm</a:t>
            </a:r>
            <a:r>
              <a:rPr lang="ko-KR" altLang="en-US" sz="1600" dirty="0" smtClean="0"/>
              <a:t>의‘원죄없이 잉태되신 마리아’상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제대보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 </a:t>
            </a:r>
            <a:r>
              <a:rPr lang="en-US" altLang="ko-KR" sz="1600" dirty="0" err="1" smtClean="0"/>
              <a:t>Lagio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Mariae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적색 글자가 새겨진 </a:t>
            </a:r>
            <a:r>
              <a:rPr lang="ko-KR" altLang="en-US" sz="1600" dirty="0" err="1" smtClean="0"/>
              <a:t>흰색보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꽃병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촛대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은제품을 사용할 수도 있음</a:t>
            </a:r>
            <a:r>
              <a:rPr lang="en-US" altLang="ko-KR" sz="1600" dirty="0" smtClean="0"/>
              <a:t>. 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● </a:t>
            </a:r>
            <a:r>
              <a:rPr lang="ko-KR" altLang="en-US" sz="1600" dirty="0" smtClean="0"/>
              <a:t>꽃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생화 사용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err="1" smtClean="0"/>
              <a:t>주회합</a:t>
            </a:r>
            <a:r>
              <a:rPr lang="ko-KR" altLang="en-US" sz="1600" b="1" dirty="0" smtClean="0"/>
              <a:t> 진행의 준비 </a:t>
            </a:r>
            <a:r>
              <a:rPr lang="en-US" altLang="ko-KR" sz="1600" b="1" dirty="0" smtClean="0"/>
              <a:t>(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간부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정해진 시각과 장소에서 실시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●</a:t>
            </a:r>
            <a:r>
              <a:rPr lang="ko-KR" altLang="en-US" sz="1600" dirty="0" smtClean="0"/>
              <a:t> 단 장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단장계획서</a:t>
            </a:r>
            <a:r>
              <a:rPr lang="en-US" altLang="ko-KR" sz="1600" dirty="0" smtClean="0"/>
              <a:t>,  </a:t>
            </a:r>
            <a:r>
              <a:rPr lang="ko-KR" altLang="en-US" sz="1600" dirty="0" smtClean="0"/>
              <a:t>부단장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출석부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서 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회의록</a:t>
            </a:r>
            <a:r>
              <a:rPr lang="en-US" altLang="ko-KR" sz="1600" dirty="0" smtClean="0"/>
              <a:t>,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 </a:t>
            </a:r>
            <a:r>
              <a:rPr lang="ko-KR" altLang="en-US" sz="1600" dirty="0" smtClean="0"/>
              <a:t>회 계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회계장부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비밀헌금 주머니</a:t>
            </a:r>
            <a:endParaRPr lang="en-US" altLang="ko-KR" sz="1600" dirty="0" smtClean="0"/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행사나 특별한 계획 등은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간부 회의를 통해 사전 운영방안 논의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● </a:t>
            </a:r>
            <a:r>
              <a:rPr lang="ko-KR" altLang="en-US" sz="1600" dirty="0" smtClean="0"/>
              <a:t>단장 </a:t>
            </a:r>
            <a:r>
              <a:rPr lang="ko-KR" altLang="en-US" sz="1600" dirty="0" err="1" smtClean="0"/>
              <a:t>유고시</a:t>
            </a:r>
            <a:r>
              <a:rPr lang="ko-KR" altLang="en-US" sz="1600" dirty="0" smtClean="0"/>
              <a:t> 부단장이 </a:t>
            </a:r>
            <a:r>
              <a:rPr lang="ko-KR" altLang="en-US" sz="1600" dirty="0" err="1" smtClean="0"/>
              <a:t>주회합을</a:t>
            </a:r>
            <a:r>
              <a:rPr lang="ko-KR" altLang="en-US" sz="1600" dirty="0" smtClean="0"/>
              <a:t> 주관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단장 좌석으로 이동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endParaRPr lang="en-US" altLang="ko-KR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ⓛ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 임기를 채우지 못한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사임한 일로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 임기를 마친 것으로 간주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첫 번째 임기 중에 사임한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동일한 직책의 </a:t>
            </a:r>
            <a:r>
              <a:rPr lang="ko-KR" altLang="en-US" sz="1600" dirty="0" err="1" smtClean="0"/>
              <a:t>두번</a:t>
            </a:r>
            <a:r>
              <a:rPr lang="ko-KR" altLang="en-US" sz="1600" dirty="0" smtClean="0"/>
              <a:t> 째 임기에 임명 가능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두 번째 임기 중에 사임한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그만둔 날로부터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 경과 후 동일직책 임명 가능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전임 간부가 중도 사임한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신임 간부는 임명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선출된 날로부터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년의 임기 시작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간부의 임기 산정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임명 일자로부터 기산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起算</a:t>
            </a:r>
            <a:r>
              <a:rPr lang="en-US" altLang="ko-KR" sz="1600" dirty="0" smtClean="0"/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임시 간부 임기 산정 </a:t>
            </a:r>
            <a:r>
              <a:rPr lang="en-US" altLang="ko-KR" sz="1600" dirty="0" smtClean="0"/>
              <a:t>:  </a:t>
            </a:r>
            <a:r>
              <a:rPr lang="ko-KR" altLang="en-US" sz="1600" dirty="0" smtClean="0"/>
              <a:t>임시 간부로 임명된 날짜로부터 기산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</a:rPr>
              <a:t>8. </a:t>
            </a:r>
            <a:r>
              <a:rPr lang="ko-KR" altLang="en-US" sz="1600" b="1" dirty="0" smtClean="0">
                <a:latin typeface="+mn-ea"/>
              </a:rPr>
              <a:t>단원</a:t>
            </a:r>
            <a:endParaRPr lang="en-US" altLang="ko-KR" sz="1600" b="1" dirty="0" smtClean="0">
              <a:latin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smtClean="0"/>
              <a:t>단원의 자격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신앙생활을 충실히 하는 사람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단원으로서 평신도 </a:t>
            </a:r>
            <a:r>
              <a:rPr lang="ko-KR" altLang="en-US" sz="1600" dirty="0" err="1" smtClean="0"/>
              <a:t>사도직을</a:t>
            </a:r>
            <a:r>
              <a:rPr lang="ko-KR" altLang="en-US" sz="1600" dirty="0" smtClean="0"/>
              <a:t> 실천하려는 의욕이 있는 사람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행동단원으로서 모든 의무를 완수하려는 각오가 되어 있는 사람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smtClean="0"/>
              <a:t>성인 단원의 연령 제한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성인 단원은 </a:t>
            </a:r>
            <a:r>
              <a:rPr lang="en-US" altLang="ko-KR" sz="1600" dirty="0" smtClean="0"/>
              <a:t>18</a:t>
            </a:r>
            <a:r>
              <a:rPr lang="ko-KR" altLang="en-US" sz="1600" dirty="0" smtClean="0"/>
              <a:t>세부터이며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연령 제한은 없음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 </a:t>
            </a:r>
            <a:r>
              <a:rPr lang="ko-KR" altLang="ko-KR" sz="1600" dirty="0" smtClean="0">
                <a:sym typeface="Wingdings"/>
              </a:rPr>
              <a:t></a:t>
            </a:r>
            <a:r>
              <a:rPr lang="en-US" altLang="ko-KR" sz="1600" dirty="0" smtClean="0">
                <a:sym typeface="Wingdings"/>
              </a:rPr>
              <a:t> </a:t>
            </a:r>
            <a:r>
              <a:rPr lang="en-US" altLang="ko-KR" sz="1600" dirty="0" smtClean="0"/>
              <a:t>18</a:t>
            </a:r>
            <a:r>
              <a:rPr lang="ko-KR" altLang="en-US" sz="1600" dirty="0" smtClean="0"/>
              <a:t>세 미만은 소년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3) </a:t>
            </a:r>
            <a:r>
              <a:rPr lang="ko-KR" altLang="en-US" sz="1600" b="1" dirty="0" smtClean="0"/>
              <a:t>고령 단원의 관리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본인이 스스로 </a:t>
            </a:r>
            <a:r>
              <a:rPr lang="ko-KR" altLang="en-US" sz="1600" dirty="0" err="1" smtClean="0"/>
              <a:t>퇴단을</a:t>
            </a:r>
            <a:r>
              <a:rPr lang="ko-KR" altLang="en-US" sz="1600" dirty="0" smtClean="0"/>
              <a:t> 결정하기 전에 </a:t>
            </a:r>
            <a:r>
              <a:rPr lang="ko-KR" altLang="en-US" sz="1600" dirty="0" err="1" smtClean="0"/>
              <a:t>퇴단을</a:t>
            </a:r>
            <a:r>
              <a:rPr lang="ko-KR" altLang="en-US" sz="1600" dirty="0" smtClean="0"/>
              <a:t> 권유해서는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smtClean="0"/>
              <a:t>환자인 노령단원의 경우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‘장기유고’</a:t>
            </a:r>
            <a:r>
              <a:rPr lang="ko-KR" altLang="en-US" sz="1600" dirty="0" err="1" smtClean="0"/>
              <a:t>로</a:t>
            </a:r>
            <a:r>
              <a:rPr lang="ko-KR" altLang="en-US" sz="1600" dirty="0" smtClean="0"/>
              <a:t> 처리하고 출석률은 산정하지 않음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3) </a:t>
            </a:r>
            <a:r>
              <a:rPr lang="ko-KR" altLang="en-US" sz="1600" b="1" dirty="0" smtClean="0"/>
              <a:t>고령 단원의 관리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본인이 스스로 </a:t>
            </a:r>
            <a:r>
              <a:rPr lang="ko-KR" altLang="en-US" sz="1600" dirty="0" err="1" smtClean="0"/>
              <a:t>퇴단을</a:t>
            </a:r>
            <a:r>
              <a:rPr lang="ko-KR" altLang="en-US" sz="1600" dirty="0" smtClean="0"/>
              <a:t> 결정하기 전에 </a:t>
            </a:r>
            <a:r>
              <a:rPr lang="ko-KR" altLang="en-US" sz="1600" dirty="0" err="1" smtClean="0"/>
              <a:t>퇴단을</a:t>
            </a:r>
            <a:r>
              <a:rPr lang="ko-KR" altLang="en-US" sz="1600" dirty="0" smtClean="0"/>
              <a:t> 권유해서는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smtClean="0"/>
              <a:t>환자인 노령단원의 경우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‘장기유고’</a:t>
            </a:r>
            <a:r>
              <a:rPr lang="ko-KR" altLang="en-US" sz="1600" dirty="0" err="1" smtClean="0"/>
              <a:t>로</a:t>
            </a:r>
            <a:r>
              <a:rPr lang="ko-KR" altLang="en-US" sz="1600" dirty="0" smtClean="0"/>
              <a:t> 처리하고 출석률은 산정하지 않음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선종 단원에 대한 </a:t>
            </a:r>
            <a:r>
              <a:rPr lang="ko-KR" altLang="en-US" sz="1600" b="1" dirty="0" err="1" smtClean="0"/>
              <a:t>레지오의</a:t>
            </a:r>
            <a:r>
              <a:rPr lang="ko-KR" altLang="en-US" sz="1600" b="1" dirty="0" smtClean="0"/>
              <a:t> 혜택 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소속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 </a:t>
            </a:r>
            <a:r>
              <a:rPr lang="ko-KR" altLang="en-US" sz="1600" dirty="0" smtClean="0"/>
              <a:t>선종 직후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지체 없이 위령미사 한 대를 봉헌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</a:t>
            </a:r>
            <a:r>
              <a:rPr lang="ko-KR" altLang="en-US" sz="1600" dirty="0" smtClean="0"/>
              <a:t> 묵주기도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단을 포함한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전 기도문을 한 번 이상 특별히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매년 </a:t>
            </a:r>
            <a:r>
              <a:rPr lang="en-US" altLang="ko-KR" sz="1600" dirty="0" smtClean="0"/>
              <a:t>11</a:t>
            </a:r>
            <a:r>
              <a:rPr lang="ko-KR" altLang="en-US" sz="1600" dirty="0" smtClean="0"/>
              <a:t>월 </a:t>
            </a:r>
            <a:r>
              <a:rPr lang="ko-KR" altLang="en-US" sz="1600" dirty="0" err="1" smtClean="0"/>
              <a:t>위령성월에</a:t>
            </a:r>
            <a:r>
              <a:rPr lang="ko-KR" altLang="en-US" sz="1600" dirty="0" smtClean="0"/>
              <a:t> 미사 한 대를 봉헌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장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葬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혜택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단장의 추천과 </a:t>
            </a:r>
            <a:r>
              <a:rPr lang="ko-KR" altLang="en-US" sz="1600" dirty="0" err="1" smtClean="0"/>
              <a:t>영적지도자의</a:t>
            </a:r>
            <a:r>
              <a:rPr lang="ko-KR" altLang="en-US" sz="1600" dirty="0" smtClean="0"/>
              <a:t> 승인 필요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 세계 단원들의 고리기도 의 혜택 </a:t>
            </a:r>
            <a:r>
              <a:rPr lang="en-US" altLang="ko-KR" sz="1600" dirty="0" smtClean="0"/>
              <a:t>(“</a:t>
            </a:r>
            <a:r>
              <a:rPr lang="ko-KR" altLang="en-US" sz="1600" dirty="0" smtClean="0"/>
              <a:t>마침내 한평생 싸움이 끝난 단원들”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5) </a:t>
            </a:r>
            <a:r>
              <a:rPr lang="ko-KR" altLang="en-US" sz="1600" b="1" dirty="0" smtClean="0"/>
              <a:t>단원의 분류 </a:t>
            </a:r>
            <a:r>
              <a:rPr lang="en-US" altLang="ko-KR" sz="1600" b="1" dirty="0" smtClean="0"/>
              <a:t>:</a:t>
            </a:r>
            <a:r>
              <a:rPr lang="ko-KR" altLang="en-US" sz="1600" b="1" dirty="0" smtClean="0"/>
              <a:t> 행동단원과 협조단원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행동단원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주회합에</a:t>
            </a:r>
            <a:r>
              <a:rPr lang="ko-KR" altLang="en-US" sz="1600" dirty="0" smtClean="0"/>
              <a:t> 출석 및 활동 수행하는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예비단원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수련기에</a:t>
            </a:r>
            <a:r>
              <a:rPr lang="ko-KR" altLang="en-US" sz="1600" dirty="0" smtClean="0"/>
              <a:t> 있는 단원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입단 후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개월 또는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 이내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err="1" smtClean="0"/>
              <a:t>정단원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선서를 통해 단원 명부에 등록된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</a:t>
            </a:r>
            <a:r>
              <a:rPr lang="ko-KR" altLang="en-US" sz="1600" dirty="0" err="1" smtClean="0"/>
              <a:t>쁘레또리움</a:t>
            </a:r>
            <a:r>
              <a:rPr lang="ko-KR" altLang="en-US" sz="1600" dirty="0" smtClean="0"/>
              <a:t> 단원</a:t>
            </a:r>
            <a:r>
              <a:rPr lang="en-US" altLang="ko-KR" sz="1600" dirty="0" smtClean="0"/>
              <a:t>(Praetorian) : </a:t>
            </a:r>
            <a:r>
              <a:rPr lang="ko-KR" altLang="en-US" sz="1600" dirty="0" smtClean="0"/>
              <a:t>일반 행동단원 보다 높은 등급의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기도로서 </a:t>
            </a:r>
            <a:r>
              <a:rPr lang="ko-KR" altLang="en-US" sz="1600" dirty="0" err="1" smtClean="0"/>
              <a:t>레지오에</a:t>
            </a:r>
            <a:r>
              <a:rPr lang="ko-KR" altLang="en-US" sz="1600" dirty="0" smtClean="0"/>
              <a:t> 협력 하고자 하는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기초등급 협조단원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매일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뗏세라</a:t>
            </a:r>
            <a:r>
              <a:rPr lang="ko-KR" altLang="en-US" sz="1600" dirty="0" smtClean="0"/>
              <a:t> 기도문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묵주기도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단 포함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바침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상위등급 </a:t>
            </a:r>
            <a:r>
              <a:rPr lang="ko-KR" altLang="en-US" sz="1600" dirty="0" err="1" smtClean="0"/>
              <a:t>아듀또리움단원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Adjutorian</a:t>
            </a:r>
            <a:r>
              <a:rPr lang="en-US" altLang="ko-KR" sz="1600" dirty="0" smtClean="0"/>
              <a:t>) : </a:t>
            </a:r>
            <a:r>
              <a:rPr lang="ko-KR" altLang="en-US" sz="1600" dirty="0" smtClean="0"/>
              <a:t>기초등급 협조단원보다 높은 등급의 협조단원</a:t>
            </a:r>
            <a:endParaRPr lang="en-US" altLang="ko-KR" sz="1600" dirty="0" smtClean="0"/>
          </a:p>
          <a:p>
            <a:pPr algn="l"/>
            <a:endParaRPr lang="en-US" altLang="ko-KR" sz="1600" dirty="0" smtClean="0"/>
          </a:p>
          <a:p>
            <a:pPr algn="l"/>
            <a:r>
              <a:rPr lang="en-US" altLang="ko-KR" sz="1600" b="1" dirty="0" smtClean="0"/>
              <a:t>6) </a:t>
            </a:r>
            <a:r>
              <a:rPr lang="ko-KR" altLang="en-US" sz="1600" b="1" dirty="0" smtClean="0"/>
              <a:t>단원의 선서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성령께 바치는 단원의 서약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성령께 선서를 바침으로써 </a:t>
            </a:r>
            <a:r>
              <a:rPr lang="ko-KR" altLang="en-US" sz="1600" dirty="0" err="1" smtClean="0"/>
              <a:t>정단원으로</a:t>
            </a:r>
            <a:r>
              <a:rPr lang="ko-KR" altLang="en-US" sz="1600" dirty="0" smtClean="0"/>
              <a:t> 등록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ko-KR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입단한지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경과 후 레지오에 계속 봉사하기를 원하는 예비단원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수련기</a:t>
            </a:r>
            <a:r>
              <a:rPr lang="ko-KR" altLang="en-US" sz="1600" dirty="0" smtClean="0"/>
              <a:t> 중의 선서 금지 </a:t>
            </a:r>
            <a:r>
              <a:rPr lang="en-US" altLang="ko-KR" sz="1600" dirty="0" smtClean="0"/>
              <a:t>: 3</a:t>
            </a:r>
            <a:r>
              <a:rPr lang="ko-KR" altLang="en-US" sz="1600" dirty="0" smtClean="0"/>
              <a:t>개월의 </a:t>
            </a:r>
            <a:r>
              <a:rPr lang="ko-KR" altLang="en-US" sz="1600" dirty="0" err="1" smtClean="0"/>
              <a:t>수련기가</a:t>
            </a:r>
            <a:r>
              <a:rPr lang="ko-KR" altLang="en-US" sz="1600" dirty="0" smtClean="0"/>
              <a:t> 경과 전에 선서 허용 금지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선서의 연기 </a:t>
            </a:r>
            <a:r>
              <a:rPr lang="en-US" altLang="ko-KR" sz="1600" dirty="0" smtClean="0"/>
              <a:t>: 3</a:t>
            </a:r>
            <a:r>
              <a:rPr lang="ko-KR" altLang="en-US" sz="1600" dirty="0" smtClean="0"/>
              <a:t>개월을 더 연장 가능 </a:t>
            </a:r>
            <a:r>
              <a:rPr lang="en-US" altLang="ko-KR" sz="1600" dirty="0" smtClean="0"/>
              <a:t>(6</a:t>
            </a:r>
            <a:r>
              <a:rPr lang="ko-KR" altLang="en-US" sz="1600" dirty="0" smtClean="0"/>
              <a:t>개월 경과 후 선서를 주저하면 </a:t>
            </a:r>
            <a:r>
              <a:rPr lang="ko-KR" altLang="en-US" sz="1600" dirty="0" err="1" smtClean="0"/>
              <a:t>퇴단</a:t>
            </a:r>
            <a:r>
              <a:rPr lang="ko-KR" altLang="en-US" sz="1600" dirty="0" smtClean="0"/>
              <a:t> 권유</a:t>
            </a:r>
            <a:r>
              <a:rPr lang="en-US" altLang="ko-KR" sz="1600" dirty="0" smtClean="0"/>
              <a:t>)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영적 지도자의 불참을 이유로 선서 연기 금지</a:t>
            </a:r>
            <a:r>
              <a:rPr lang="en-US" altLang="ko-KR" sz="1600" dirty="0" smtClean="0"/>
              <a:t> (Con.)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재 입단 단원의 처리 </a:t>
            </a:r>
            <a:r>
              <a:rPr lang="en-US" altLang="ko-KR" sz="1600" dirty="0" smtClean="0"/>
              <a:t>: 3</a:t>
            </a:r>
            <a:r>
              <a:rPr lang="ko-KR" altLang="en-US" sz="1600" dirty="0" smtClean="0"/>
              <a:t>개월간의 </a:t>
            </a:r>
            <a:r>
              <a:rPr lang="ko-KR" altLang="en-US" sz="1600" dirty="0" err="1" smtClean="0"/>
              <a:t>수련기</a:t>
            </a:r>
            <a:r>
              <a:rPr lang="ko-KR" altLang="en-US" sz="1600" dirty="0" smtClean="0"/>
              <a:t> 후 다시 선서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전입 단원의 처리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수련기와 선서가 필요 없음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전입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전출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개월 이내</a:t>
            </a:r>
            <a:r>
              <a:rPr lang="en-US" altLang="ko-KR" sz="1600" dirty="0" smtClean="0"/>
              <a:t>)(Se.)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소속되기 전의 단원 선서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소속될 때까지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단원들의 선서 유보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합동선서의 제한 사유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ⓛ </a:t>
            </a:r>
            <a:r>
              <a:rPr lang="ko-KR" altLang="en-US" sz="1600" dirty="0" smtClean="0"/>
              <a:t>선서는 반드시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중에 이루어져야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여러 명이 한꺼번에 하는 선서는 결코 바람직하지 않음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선서는 성령께서 단원의 선서를 기쁘게 받으시고 강복함으로써 선서는 완성</a:t>
            </a:r>
            <a:r>
              <a:rPr lang="en-US" altLang="ko-KR" sz="1600" dirty="0" smtClean="0"/>
              <a:t>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7) </a:t>
            </a:r>
            <a:r>
              <a:rPr lang="ko-KR" altLang="en-US" sz="1600" b="1" dirty="0" smtClean="0"/>
              <a:t>단원의 전출</a:t>
            </a:r>
            <a:r>
              <a:rPr lang="en-US" altLang="ko-KR" sz="1600" b="1" dirty="0" smtClean="0"/>
              <a:t>/</a:t>
            </a:r>
            <a:r>
              <a:rPr lang="ko-KR" altLang="en-US" sz="1600" b="1" dirty="0" smtClean="0"/>
              <a:t>전입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단원의 전출은 소속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 서명으로 인정</a:t>
            </a:r>
            <a:r>
              <a:rPr lang="en-US" altLang="ko-KR" sz="1600" dirty="0" smtClean="0"/>
              <a:t> (Se.)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전출시</a:t>
            </a:r>
            <a:r>
              <a:rPr lang="ko-KR" altLang="en-US" sz="1600" dirty="0" smtClean="0"/>
              <a:t> 소속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단장의 사전 허가 필요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전입할 </a:t>
            </a:r>
            <a:r>
              <a:rPr lang="ko-KR" altLang="en-US" sz="1600" dirty="0" err="1" smtClean="0"/>
              <a:t>쁘레시디움에서는</a:t>
            </a:r>
            <a:r>
              <a:rPr lang="ko-KR" altLang="en-US" sz="1600" dirty="0" smtClean="0"/>
              <a:t> 규정에 위배되지 않는 전입을 이유 없이 거절해서는 안됨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본당 내에서는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사전 승인 후 전출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전입이 이루어져야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전출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전입 관련 문제 발생시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해결을 요청하고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결정에 따름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8) </a:t>
            </a:r>
            <a:r>
              <a:rPr lang="ko-KR" altLang="en-US" sz="1600" b="1" dirty="0" smtClean="0"/>
              <a:t>협조 단원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 단원 자격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사제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수도자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평신도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 자격 제한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교회 밖의 사람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비신자</a:t>
            </a:r>
            <a:r>
              <a:rPr lang="en-US" altLang="ko-KR" sz="1600" dirty="0" smtClean="0"/>
              <a:t>)   ② </a:t>
            </a:r>
            <a:r>
              <a:rPr lang="ko-KR" altLang="en-US" sz="1600" dirty="0" smtClean="0"/>
              <a:t>예비신자   ③ 타 종교 신자  ④ 냉담 교우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혼인장애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조당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상태에 있는 교우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 등록 </a:t>
            </a:r>
            <a:r>
              <a:rPr lang="en-US" altLang="ko-KR" sz="1600" dirty="0" smtClean="0"/>
              <a:t>: 2</a:t>
            </a:r>
            <a:r>
              <a:rPr lang="ko-KR" altLang="en-US" sz="1600" dirty="0" smtClean="0"/>
              <a:t>개 이상의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중복 등록 불가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복되신 동정 성모님의 영광을 위한 봉헌기도를 매일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티 없으신 마리아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모든 은총의 중재자시여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저에게 허락된 기도와 수고와 고통을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 바치오니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당신 뜻 대로 쓰시옵소서</a:t>
            </a:r>
            <a:r>
              <a:rPr lang="en-US" altLang="ko-KR" sz="1600" dirty="0" smtClean="0"/>
              <a:t>.”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협조단원의 </a:t>
            </a:r>
            <a:r>
              <a:rPr lang="ko-KR" altLang="en-US" sz="1600" dirty="0" err="1" smtClean="0"/>
              <a:t>마침기도문의</a:t>
            </a:r>
            <a:r>
              <a:rPr lang="ko-KR" altLang="en-US" sz="1600" dirty="0" smtClean="0"/>
              <a:t> 성모님께 대한 호도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“티 없이 깨끗하신 마리아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모든 은총의 중재자시여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저희를 위하여 빌어 주소서</a:t>
            </a:r>
            <a:r>
              <a:rPr lang="en-US" altLang="ko-KR" sz="1600" dirty="0" smtClean="0"/>
              <a:t>.”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협조단원은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판단과 결정에 따라 </a:t>
            </a:r>
            <a:r>
              <a:rPr lang="ko-KR" altLang="en-US" sz="1600" dirty="0" err="1" smtClean="0"/>
              <a:t>아치에스에</a:t>
            </a:r>
            <a:r>
              <a:rPr lang="ko-KR" altLang="en-US" sz="1600" dirty="0" smtClean="0"/>
              <a:t> 참석 가능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9) </a:t>
            </a:r>
            <a:r>
              <a:rPr lang="ko-KR" altLang="en-US" sz="1600" b="1" dirty="0" smtClean="0"/>
              <a:t>소년 단원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자격 </a:t>
            </a:r>
            <a:r>
              <a:rPr lang="en-US" altLang="ko-KR" sz="1600" dirty="0" smtClean="0"/>
              <a:t>: 18</a:t>
            </a:r>
            <a:r>
              <a:rPr lang="ko-KR" altLang="en-US" sz="1600" dirty="0" smtClean="0"/>
              <a:t>세 미만의 소년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소녀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소년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소년 간부는 성인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참석할 수 없음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</a:t>
            </a:r>
            <a:r>
              <a:rPr lang="ko-KR" altLang="en-US" sz="1600" dirty="0" smtClean="0"/>
              <a:t> 소년 </a:t>
            </a:r>
            <a:r>
              <a:rPr lang="ko-KR" altLang="en-US" sz="1600" dirty="0" err="1" smtClean="0"/>
              <a:t>꾸리아를</a:t>
            </a:r>
            <a:r>
              <a:rPr lang="ko-KR" altLang="en-US" sz="1600" dirty="0" smtClean="0"/>
              <a:t> 설립하여 성인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소속 후 적극 돌봄 및 지원</a:t>
            </a:r>
            <a:r>
              <a:rPr lang="en-US" altLang="ko-KR" sz="1600" dirty="0" smtClean="0"/>
              <a:t>(1996. 1.Con.)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소년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간부로 파견된 성인 단원은 성인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참석해야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소년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단장과 부단장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성인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파견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소년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직책 수행은 성인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주간 활동 의무를 채움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소년 단원은 </a:t>
            </a:r>
            <a:r>
              <a:rPr lang="ko-KR" altLang="en-US" sz="1600" dirty="0" err="1" smtClean="0"/>
              <a:t>수련기가</a:t>
            </a:r>
            <a:r>
              <a:rPr lang="ko-KR" altLang="en-US" sz="1600" dirty="0" smtClean="0"/>
              <a:t> 없으며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선서를 하지 않음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협조단원을 모집 과 협조단원 돌봄 활동 수행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성인 단원으로 </a:t>
            </a:r>
            <a:r>
              <a:rPr lang="ko-KR" altLang="en-US" sz="1600" dirty="0" err="1" smtClean="0"/>
              <a:t>전환시는</a:t>
            </a:r>
            <a:r>
              <a:rPr lang="ko-KR" altLang="en-US" sz="1600" dirty="0" smtClean="0"/>
              <a:t> 반드시 정상적인 </a:t>
            </a:r>
            <a:r>
              <a:rPr lang="ko-KR" altLang="en-US" sz="1600" dirty="0" err="1" smtClean="0"/>
              <a:t>수련기</a:t>
            </a:r>
            <a:r>
              <a:rPr lang="en-US" altLang="ko-KR" sz="1600" dirty="0" smtClean="0"/>
              <a:t>(3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거침</a:t>
            </a:r>
            <a:r>
              <a:rPr lang="en-US" altLang="ko-KR" sz="1600" dirty="0" smtClean="0"/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9. </a:t>
            </a:r>
            <a:r>
              <a:rPr lang="ko-KR" altLang="en-US" sz="1600" b="1" dirty="0" err="1" smtClean="0"/>
              <a:t>쁘레시디움</a:t>
            </a:r>
            <a:r>
              <a:rPr lang="ko-KR" altLang="en-US" sz="1600" b="1" dirty="0" smtClean="0"/>
              <a:t> </a:t>
            </a:r>
            <a:r>
              <a:rPr lang="ko-KR" altLang="en-US" sz="1600" b="1" dirty="0" err="1" smtClean="0"/>
              <a:t>주회합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단원들은 순명과 충성으로 주 회합을 존중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쁘레시디움은</a:t>
            </a:r>
            <a:r>
              <a:rPr lang="ko-KR" altLang="en-US" sz="1600" dirty="0" smtClean="0"/>
              <a:t> 매주 </a:t>
            </a:r>
            <a:r>
              <a:rPr lang="ko-KR" altLang="en-US" sz="1600" dirty="0" err="1" smtClean="0"/>
              <a:t>주회합을</a:t>
            </a:r>
            <a:r>
              <a:rPr lang="ko-KR" altLang="en-US" sz="1600" dirty="0" smtClean="0"/>
              <a:t> 가져야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정해진 날짜에 회합을 가질 수 없는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다른 날로 옮겨서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개최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  </a:t>
            </a:r>
            <a:r>
              <a:rPr lang="ko-KR" altLang="en-US" sz="1600" dirty="0" smtClean="0">
                <a:sym typeface="Wingdings"/>
              </a:rPr>
              <a:t></a:t>
            </a:r>
            <a:r>
              <a:rPr lang="ko-KR" altLang="en-US" sz="1600" dirty="0" smtClean="0"/>
              <a:t> 쁘레시디움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일시나 장소를 </a:t>
            </a:r>
            <a:r>
              <a:rPr lang="ko-KR" altLang="en-US" sz="1600" dirty="0" err="1" smtClean="0"/>
              <a:t>변경시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꾸리아에</a:t>
            </a:r>
            <a:r>
              <a:rPr lang="ko-KR" altLang="en-US" sz="1600" dirty="0" smtClean="0"/>
              <a:t> 사전 보고 및 허락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으뜸가는 의무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참석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회합 장소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밝고 쾌적한 온도를 유지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err="1" smtClean="0"/>
              <a:t>주회합의</a:t>
            </a:r>
            <a:r>
              <a:rPr lang="ko-KR" altLang="en-US" sz="1600" dirty="0" smtClean="0"/>
              <a:t> 시간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단원들이 편리한 시간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대 행사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중 어느 것도 </a:t>
            </a:r>
            <a:r>
              <a:rPr lang="ko-KR" altLang="en-US" sz="1600" dirty="0" err="1" smtClean="0"/>
              <a:t>주회합을</a:t>
            </a:r>
            <a:r>
              <a:rPr lang="ko-KR" altLang="en-US" sz="1600" dirty="0" smtClean="0"/>
              <a:t> 대신할 수 없음</a:t>
            </a:r>
            <a:r>
              <a:rPr lang="en-US" altLang="ko-KR" sz="1600" dirty="0" smtClean="0"/>
              <a:t>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7) </a:t>
            </a:r>
            <a:r>
              <a:rPr lang="ko-KR" altLang="en-US" sz="1600" dirty="0" smtClean="0"/>
              <a:t>가정 </a:t>
            </a:r>
            <a:r>
              <a:rPr lang="ko-KR" altLang="en-US" sz="1600" dirty="0" err="1" smtClean="0"/>
              <a:t>주회합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본당의 신축이나 개축으로 인하여 </a:t>
            </a:r>
            <a:r>
              <a:rPr lang="ko-KR" altLang="en-US" sz="1600" dirty="0" err="1" smtClean="0"/>
              <a:t>회합실이</a:t>
            </a:r>
            <a:r>
              <a:rPr lang="ko-KR" altLang="en-US" sz="1600" dirty="0" smtClean="0"/>
              <a:t> 없을 경우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승인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8) </a:t>
            </a:r>
            <a:r>
              <a:rPr lang="ko-KR" altLang="en-US" sz="1600" dirty="0" smtClean="0"/>
              <a:t>출석 인정</a:t>
            </a:r>
            <a:r>
              <a:rPr lang="en-US" altLang="ko-KR" sz="1600" dirty="0" smtClean="0"/>
              <a:t>(2001.1.19. 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평의회가 주관하는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제반 교육이나 피정</a:t>
            </a:r>
            <a:r>
              <a:rPr lang="en-US" altLang="ko-KR" sz="1600" dirty="0" smtClean="0"/>
              <a:t>‧</a:t>
            </a:r>
            <a:r>
              <a:rPr lang="ko-KR" altLang="en-US" sz="1600" dirty="0" smtClean="0"/>
              <a:t>회의 및 행사 참석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평의회의 지명에 의한 다른 </a:t>
            </a:r>
            <a:r>
              <a:rPr lang="ko-KR" altLang="en-US" sz="1600" dirty="0" err="1" smtClean="0"/>
              <a:t>쁘레시디움이나</a:t>
            </a:r>
            <a:r>
              <a:rPr lang="ko-KR" altLang="en-US" sz="1600" dirty="0" smtClean="0"/>
              <a:t> 다른 평의회 방문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9) </a:t>
            </a:r>
            <a:r>
              <a:rPr lang="ko-KR" altLang="en-US" sz="1600" dirty="0" smtClean="0"/>
              <a:t>타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참관은 출석으로 불인정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마산 </a:t>
            </a:r>
            <a:r>
              <a:rPr lang="ko-KR" altLang="en-US" sz="1600" dirty="0" err="1" smtClean="0"/>
              <a:t>레지아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10) </a:t>
            </a:r>
            <a:r>
              <a:rPr lang="ko-KR" altLang="en-US" sz="1600" dirty="0" smtClean="0"/>
              <a:t>협조 단원으로 이동시켜 봉사함이 바람직한 단원 </a:t>
            </a:r>
            <a:r>
              <a:rPr lang="en-US" altLang="ko-KR" sz="1600" dirty="0" smtClean="0"/>
              <a:t>(Con.)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타당한 이유 없이 습관적 결석 잦은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주간활동 의무를 잘 채우지 못하는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10. </a:t>
            </a:r>
            <a:r>
              <a:rPr lang="ko-KR" altLang="en-US" sz="1600" b="1" dirty="0" smtClean="0"/>
              <a:t>활동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활동은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배당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단원은 한 주간에 최소한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시간을 실제 활동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기도나 그 밖의 신심 행위로는 활동의 의무를 채우지 못함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교구평의회를 통하여 배당되는 기도나 신심행위 및 특별기도 수행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보고와 집계를 하되 두 시간의 주간 활동의 의무에는 포함되지 않음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본당의 소공동체 및 타 단체에서 수행한 봉사도 단장의 판단에 따라 활동으로 인정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다른 지역이나 우연한 기회에 수행한 활동도 인정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활동은 지역의 제약 없음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err="1" smtClean="0"/>
              <a:t>배당받지않은</a:t>
            </a:r>
            <a:r>
              <a:rPr lang="ko-KR" altLang="en-US" sz="1600" dirty="0" smtClean="0"/>
              <a:t> 자유 활동의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활동 인정 결정은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단장의 고유 권한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7)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단장의 판단을 요하는 기타활동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친인척에 대한 활동에 대한 판단은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단장의 고유 권한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err="1" smtClean="0"/>
              <a:t>쁘레시디움내</a:t>
            </a:r>
            <a:r>
              <a:rPr lang="ko-KR" altLang="en-US" sz="1600" dirty="0" smtClean="0"/>
              <a:t> 고통 받고 있는 단원 방문도 활동으로 배당 가능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본당 전례봉사를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배당한 것이면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활동으로 인정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</a:t>
            </a:r>
            <a:r>
              <a:rPr lang="ko-KR" altLang="en-US" sz="1600" dirty="0" smtClean="0"/>
              <a:t> 봉사의 대가로 </a:t>
            </a:r>
            <a:r>
              <a:rPr lang="ko-KR" altLang="en-US" sz="1600" dirty="0" err="1" smtClean="0"/>
              <a:t>수고비를</a:t>
            </a:r>
            <a:r>
              <a:rPr lang="ko-KR" altLang="en-US" sz="1600" dirty="0" smtClean="0"/>
              <a:t> 받은 경우는 활동 불인정</a:t>
            </a:r>
            <a:r>
              <a:rPr lang="en-US" altLang="ko-KR" sz="1600" dirty="0" smtClean="0"/>
              <a:t>(Se.)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8) </a:t>
            </a:r>
            <a:r>
              <a:rPr lang="ko-KR" altLang="en-US" sz="1600" dirty="0" smtClean="0"/>
              <a:t>상가활동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err="1" smtClean="0"/>
              <a:t>상가돌봄활동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상가에서의 육체적 노력봉사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삼우제 까지 상가방문 및 연도활동으로 봄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상가방문 활동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연도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장지 수행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장례미사 참례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 </a:t>
            </a:r>
            <a:r>
              <a:rPr lang="ko-KR" altLang="en-US" sz="1600" dirty="0" smtClean="0"/>
              <a:t>교우 상가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망자가 교우인 경우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</a:t>
            </a:r>
            <a:r>
              <a:rPr lang="ko-KR" altLang="en-US" sz="1600" dirty="0" err="1" smtClean="0"/>
              <a:t>비신자</a:t>
            </a:r>
            <a:r>
              <a:rPr lang="ko-KR" altLang="en-US" sz="1600" dirty="0" smtClean="0"/>
              <a:t> 상가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망자가 비신자인 경우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기일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忌日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위령기도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연도</a:t>
            </a:r>
            <a:r>
              <a:rPr lang="en-US" altLang="ko-KR" sz="1600" dirty="0" smtClean="0"/>
              <a:t>) : </a:t>
            </a:r>
            <a:r>
              <a:rPr lang="ko-KR" altLang="en-US" sz="1600" dirty="0" smtClean="0"/>
              <a:t>교우 또는 </a:t>
            </a:r>
            <a:r>
              <a:rPr lang="ko-KR" altLang="en-US" sz="1600" dirty="0" err="1" smtClean="0"/>
              <a:t>비신자</a:t>
            </a:r>
            <a:r>
              <a:rPr lang="ko-KR" altLang="en-US" sz="1600" dirty="0" smtClean="0"/>
              <a:t> 가정방문 활동</a:t>
            </a:r>
            <a:r>
              <a:rPr lang="en-US" altLang="ko-KR" sz="1600" dirty="0" smtClean="0"/>
              <a:t>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9) </a:t>
            </a:r>
            <a:r>
              <a:rPr lang="ko-KR" altLang="en-US" sz="1600" dirty="0" smtClean="0"/>
              <a:t>가정성화 활동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가족이 함께 기도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성경 봉독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평일미사</a:t>
            </a:r>
            <a:r>
              <a:rPr lang="ko-KR" altLang="en-US" sz="1600" dirty="0" smtClean="0"/>
              <a:t> 참례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열심하지 못한 냉담 가족에게 성사권면 후 미사참례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외짝교우 부부가 함께 집에서 성경을 봉독하거나 기도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어린이 미사에 함께 참례하거나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미사참례 지도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11. </a:t>
            </a:r>
            <a:r>
              <a:rPr lang="ko-KR" altLang="en-US" sz="1600" b="1" dirty="0" smtClean="0"/>
              <a:t>기도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기도를 바칠 때의 자세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주회합시</a:t>
            </a:r>
            <a:r>
              <a:rPr lang="ko-KR" altLang="en-US" sz="1600" dirty="0" smtClean="0"/>
              <a:t> 모든 단원은 성모님을 향하여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일치된 모습으로</a:t>
            </a:r>
            <a:r>
              <a:rPr lang="en-US" altLang="ko-KR" sz="1600" dirty="0" smtClean="0"/>
              <a:t>,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기도문을 보면서 기도를 바침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묵주기도는 크게 소리 내어 바치며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양팔기도 등 특별한 모습으로 묵주기도를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</a:t>
            </a:r>
            <a:r>
              <a:rPr lang="ko-KR" altLang="en-US" sz="1600" dirty="0" smtClean="0"/>
              <a:t>바치는 행위는 일치를 위해 </a:t>
            </a:r>
            <a:r>
              <a:rPr lang="ko-KR" altLang="en-US" sz="1600" dirty="0" err="1" smtClean="0"/>
              <a:t>삼가함</a:t>
            </a:r>
            <a:r>
              <a:rPr lang="en-US" altLang="ko-KR" sz="1600" dirty="0" smtClean="0"/>
              <a:t>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기도문을 연속해서 바칠 경우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맨 처음과 </a:t>
            </a:r>
            <a:r>
              <a:rPr lang="ko-KR" altLang="en-US" sz="1600" dirty="0" err="1" smtClean="0"/>
              <a:t>까떼나의</a:t>
            </a:r>
            <a:r>
              <a:rPr lang="ko-KR" altLang="en-US" sz="1600" dirty="0" smtClean="0"/>
              <a:t> “✝ 내 영혼이</a:t>
            </a:r>
            <a:r>
              <a:rPr lang="en-US" altLang="ko-KR" sz="1600" dirty="0" smtClean="0"/>
              <a:t>…” </a:t>
            </a:r>
            <a:r>
              <a:rPr lang="ko-KR" altLang="en-US" sz="1600" dirty="0" smtClean="0"/>
              <a:t>부분과 끝에만 성호를 그음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기도문 용어에 대한 판단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기도문에 사용되는 용어의 타당성에 대한 판단과 변경은 주교회의의 결정에 따름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조직 내의 다른 기도모임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별도의 기도모임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동호인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동아리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모임을 구성할 수 없음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분열의 시발점</a:t>
            </a:r>
            <a:r>
              <a:rPr lang="en-US" altLang="ko-KR" sz="1600" dirty="0" smtClean="0"/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회합에서 바치는 기도의 지향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모후이신</a:t>
            </a:r>
            <a:r>
              <a:rPr lang="ko-KR" altLang="en-US" sz="1600" dirty="0" smtClean="0"/>
              <a:t> 복되신 동정 성모님의 지향을 위해서 바쳐야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어떤 특별한 지향을 필요한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개인적인 신심행위를 통한 기도 권장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2. </a:t>
            </a:r>
            <a:r>
              <a:rPr lang="ko-KR" altLang="en-US" sz="1600" b="1" dirty="0" err="1" smtClean="0"/>
              <a:t>쁘레시디움</a:t>
            </a:r>
            <a:r>
              <a:rPr lang="ko-KR" altLang="en-US" sz="1600" b="1" dirty="0" smtClean="0"/>
              <a:t> </a:t>
            </a:r>
            <a:r>
              <a:rPr lang="ko-KR" altLang="en-US" sz="1600" b="1" dirty="0" err="1" smtClean="0"/>
              <a:t>주회합</a:t>
            </a:r>
            <a:r>
              <a:rPr lang="ko-KR" altLang="en-US" sz="1600" b="1" dirty="0" smtClean="0"/>
              <a:t> 순서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1) </a:t>
            </a:r>
            <a:r>
              <a:rPr lang="ko-KR" altLang="en-US" sz="1600" b="1" dirty="0" err="1" smtClean="0"/>
              <a:t>주회합의</a:t>
            </a:r>
            <a:r>
              <a:rPr lang="ko-KR" altLang="en-US" sz="1600" b="1" dirty="0" smtClean="0"/>
              <a:t> 시작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성령과 사령관인 마리아를 </a:t>
            </a:r>
            <a:r>
              <a:rPr lang="ko-KR" altLang="en-US" sz="1600" dirty="0" err="1" smtClean="0"/>
              <a:t>주회합에</a:t>
            </a:r>
            <a:r>
              <a:rPr lang="ko-KR" altLang="en-US" sz="1600" dirty="0" smtClean="0"/>
              <a:t> 초대하는 호도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주회합은</a:t>
            </a:r>
            <a:r>
              <a:rPr lang="ko-KR" altLang="en-US" sz="1600" dirty="0" smtClean="0"/>
              <a:t> 시작기도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까떼나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마침기도로</a:t>
            </a:r>
            <a:r>
              <a:rPr lang="ko-KR" altLang="en-US" sz="1600" dirty="0" smtClean="0"/>
              <a:t> 이루어짐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주회합은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시간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분 이내 종료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영적지도자</a:t>
            </a:r>
            <a:r>
              <a:rPr lang="ko-KR" altLang="en-US" sz="1600" dirty="0" smtClean="0"/>
              <a:t> 및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간부 좌석은 지정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단원의 좌석은 </a:t>
            </a:r>
            <a:r>
              <a:rPr lang="ko-KR" altLang="en-US" sz="1600" dirty="0" err="1" smtClean="0"/>
              <a:t>미지정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   </a:t>
            </a:r>
            <a:r>
              <a:rPr lang="en-US" altLang="ko-KR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영적지도자는</a:t>
            </a:r>
            <a:r>
              <a:rPr lang="ko-KR" altLang="en-US" sz="1600" dirty="0" smtClean="0"/>
              <a:t> 단장 오른쪽이 원칙 </a:t>
            </a:r>
            <a:r>
              <a:rPr lang="en-US" altLang="ko-KR" sz="1600" dirty="0" smtClean="0"/>
              <a:t>(Con.)</a:t>
            </a:r>
          </a:p>
          <a:p>
            <a:pPr algn="l">
              <a:spcBef>
                <a:spcPts val="0"/>
              </a:spcBef>
              <a:defRPr/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2) </a:t>
            </a:r>
            <a:r>
              <a:rPr lang="ko-KR" altLang="en-US" sz="1600" b="1" dirty="0" smtClean="0"/>
              <a:t>선포와 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기도 자세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선포 </a:t>
            </a:r>
            <a:r>
              <a:rPr lang="en-US" altLang="ko-KR" sz="1600" dirty="0" smtClean="0"/>
              <a:t>: "</a:t>
            </a:r>
            <a:r>
              <a:rPr lang="ko-KR" altLang="en-US" sz="1600" dirty="0" smtClean="0"/>
              <a:t>지금부터 ○○○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제○○○ 차 </a:t>
            </a:r>
            <a:r>
              <a:rPr lang="ko-KR" altLang="en-US" sz="1600" dirty="0" err="1" smtClean="0"/>
              <a:t>주회합을</a:t>
            </a:r>
            <a:r>
              <a:rPr lang="ko-KR" altLang="en-US" sz="1600" dirty="0" smtClean="0"/>
              <a:t> 시작 하겠습니다</a:t>
            </a:r>
            <a:r>
              <a:rPr lang="en-US" altLang="ko-KR" sz="1600" dirty="0" smtClean="0"/>
              <a:t>.“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자세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제대의 성모님을 바라봄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성모님을 직접 대하듯 엄숙하고 공손하게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일치를 위해 기도문을 보고 바침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뗏세라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수첩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교본의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기도문</a:t>
            </a:r>
            <a:r>
              <a:rPr lang="en-US" altLang="ko-KR" sz="1600" dirty="0" smtClean="0"/>
              <a:t>)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12. </a:t>
            </a:r>
            <a:r>
              <a:rPr lang="ko-KR" altLang="en-US" sz="1600" b="1" dirty="0" smtClean="0"/>
              <a:t>공문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어떠한 공문도 단장이 아닌 다른 간부의 이름으로는 발송할 수가 없음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단장이 공석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空席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일 경우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부단장 이름으로 서명하여 발송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ko-KR" altLang="ko-KR" sz="1600" dirty="0" smtClean="0">
                <a:sym typeface="Wingdings"/>
              </a:rPr>
              <a:t> </a:t>
            </a:r>
            <a:r>
              <a:rPr lang="ko-KR" altLang="en-US" sz="1600" dirty="0" smtClean="0"/>
              <a:t>단장의 유고일 경우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단장 이름으로 부단장이 대리 서명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임명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또는 평의회의 경우는 선출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전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전임 단장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임명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선출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이 확정된 시각부터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신임 단장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공문은 </a:t>
            </a:r>
            <a:r>
              <a:rPr lang="ko-KR" altLang="en-US" sz="1600" dirty="0" err="1" smtClean="0"/>
              <a:t>벡실리움의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표장이</a:t>
            </a:r>
            <a:r>
              <a:rPr lang="ko-KR" altLang="en-US" sz="1600" dirty="0" smtClean="0"/>
              <a:t> 있는 공식적 제반 양식을 사용 해야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내용이 없는 제반 양식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교본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활동수첩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마리애</a:t>
            </a:r>
            <a:r>
              <a:rPr lang="ko-KR" altLang="en-US" sz="1600" dirty="0" smtClean="0"/>
              <a:t> 월간지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: </a:t>
            </a:r>
            <a:r>
              <a:rPr lang="ko-KR" altLang="en-US" sz="1600" dirty="0" err="1" smtClean="0"/>
              <a:t>벡실리움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표장이</a:t>
            </a:r>
            <a:r>
              <a:rPr lang="ko-KR" altLang="en-US" sz="1600" dirty="0" smtClean="0"/>
              <a:t> 있어도 공문이 아님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모든 공문에는 한글만을 사용</a:t>
            </a:r>
            <a:r>
              <a:rPr lang="en-US" altLang="ko-KR" sz="1600" dirty="0" smtClean="0"/>
              <a:t>(Se.)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월례회의 자료의 수신인 </a:t>
            </a:r>
            <a:r>
              <a:rPr lang="en-US" altLang="ko-KR" sz="1600" dirty="0" smtClean="0"/>
              <a:t>: “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마리애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전단원</a:t>
            </a:r>
            <a:r>
              <a:rPr lang="en-US" altLang="ko-KR" sz="1600" dirty="0" smtClean="0"/>
              <a:t>” </a:t>
            </a:r>
            <a:r>
              <a:rPr lang="ko-KR" altLang="en-US" sz="1600" dirty="0" smtClean="0"/>
              <a:t>으로 표시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평의회의 공문을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단원을 대표하여 수신 하는 것임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smtClean="0"/>
              <a:t>문서의 부수에 대한 기준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내용이 동일한 문서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부수에 관계없이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건으로 취급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교회 안팎의 다른 단체의 공문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수신으로 처리</a:t>
            </a:r>
            <a:r>
              <a:rPr lang="en-US" altLang="ko-KR" sz="1600" dirty="0" smtClean="0"/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상급평의회의 공지사항 처리방법</a:t>
            </a:r>
            <a:r>
              <a:rPr lang="en-US" altLang="ko-KR" sz="1600" dirty="0" smtClean="0"/>
              <a:t>(2001. 5. 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smtClean="0"/>
              <a:t>소속평의회 단장이나 다른 간부의 임의 판단에 의해 취사 선택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생략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안됨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월례회의 공지사항도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그대로 전달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월례회의 공지사항은 별첨을 포함하여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건으로 처리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9) </a:t>
            </a:r>
            <a:r>
              <a:rPr lang="ko-KR" altLang="en-US" sz="1600" dirty="0" smtClean="0"/>
              <a:t>보고서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사업보고서와 종합보고서의 구분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사업보고서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상당기간 이룬 사업을 총 집계한 보고서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한 번은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사업을 종합하여 보고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평의회의 결정에 따라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두 번 보고할 수도 있음</a:t>
            </a:r>
            <a:r>
              <a:rPr lang="en-US" altLang="ko-KR" sz="1600" dirty="0" smtClean="0"/>
              <a:t>(1995. 3. 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종합보고서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각급 평의회에서 </a:t>
            </a:r>
            <a:r>
              <a:rPr lang="ko-KR" altLang="en-US" sz="1600" dirty="0" err="1" smtClean="0"/>
              <a:t>쁘레시디움이나</a:t>
            </a:r>
            <a:r>
              <a:rPr lang="ko-KR" altLang="en-US" sz="1600" dirty="0" smtClean="0"/>
              <a:t> 하급평의회의 각종 보고서 내용을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                 </a:t>
            </a:r>
            <a:r>
              <a:rPr lang="ko-KR" altLang="en-US" sz="1600" dirty="0" err="1" smtClean="0"/>
              <a:t>총집계하여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평의회에 제출하는 보고서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상급평의회의 결정 에 따라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두 번 보고할 수도 있음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종합보고에 대한 논평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상급평의회의 종합보고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하급평의회에서 질의 가능하나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논평은 불가</a:t>
            </a:r>
            <a:r>
              <a:rPr lang="en-US" altLang="ko-KR" sz="1600" dirty="0" smtClean="0"/>
              <a:t>(Con.)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대상과 횟수의 산정 기준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특별활동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본당협조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소공동체 활동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가정성화 활동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기타사항</a:t>
            </a:r>
            <a:r>
              <a:rPr lang="en-US" altLang="ko-KR" sz="1600" dirty="0" smtClean="0"/>
              <a:t> : </a:t>
            </a:r>
            <a:r>
              <a:rPr lang="ko-KR" altLang="en-US" sz="1600" dirty="0" smtClean="0"/>
              <a:t>활동 횟수만 기록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활동세목의 횟수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조별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단체 활동의 경우 전체 참가한 인원수를 기입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소공동체 활동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구역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반 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직장공동체에서 한 활동의 전체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 </a:t>
            </a:r>
            <a:r>
              <a:rPr lang="ko-KR" altLang="en-US" sz="1600" dirty="0" smtClean="0"/>
              <a:t>가정 성화활동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가족이 함께 기도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성경봉독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평일미사</a:t>
            </a:r>
            <a:r>
              <a:rPr lang="ko-KR" altLang="en-US" sz="1600" dirty="0" smtClean="0"/>
              <a:t> 참례 등의 횟수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보고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종합</a:t>
            </a:r>
            <a:r>
              <a:rPr lang="en-US" altLang="ko-KR" sz="1600" dirty="0" smtClean="0"/>
              <a:t>․</a:t>
            </a:r>
            <a:r>
              <a:rPr lang="ko-KR" altLang="en-US" sz="1600" dirty="0" smtClean="0"/>
              <a:t>사업</a:t>
            </a:r>
            <a:r>
              <a:rPr lang="en-US" altLang="ko-KR" sz="1600" dirty="0" smtClean="0"/>
              <a:t>․</a:t>
            </a:r>
            <a:r>
              <a:rPr lang="ko-KR" altLang="en-US" sz="1600" dirty="0" smtClean="0"/>
              <a:t>월례</a:t>
            </a:r>
            <a:r>
              <a:rPr lang="en-US" altLang="ko-KR" sz="1600" dirty="0" smtClean="0"/>
              <a:t>․</a:t>
            </a:r>
            <a:r>
              <a:rPr lang="ko-KR" altLang="en-US" sz="1600" dirty="0" smtClean="0"/>
              <a:t>회계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기준일 통일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: </a:t>
            </a:r>
            <a:r>
              <a:rPr lang="ko-KR" altLang="en-US" sz="1600" dirty="0" smtClean="0"/>
              <a:t>매월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일부터 말일 </a:t>
            </a:r>
            <a:r>
              <a:rPr lang="ko-KR" altLang="en-US" sz="1600" dirty="0" err="1" smtClean="0"/>
              <a:t>까지의</a:t>
            </a:r>
            <a:r>
              <a:rPr lang="ko-KR" altLang="en-US" sz="1600" dirty="0" smtClean="0"/>
              <a:t> 교육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행사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제반 보고사항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회계사항을 포함하여 작성</a:t>
            </a:r>
            <a:r>
              <a:rPr lang="en-US" altLang="ko-KR" sz="1600" dirty="0" smtClean="0"/>
              <a:t>(Se.)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보고일자의 기입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: </a:t>
            </a:r>
            <a:r>
              <a:rPr lang="ko-KR" altLang="en-US" sz="1600" dirty="0" smtClean="0"/>
              <a:t>보고받는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평의회의 월례회의 일자를 기입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특기사항의 기재요건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수행한 활동 중 다른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귀감이 되는 활동을 기재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활동대상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방법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결과 등을 육하원칙에 따라 요약하여 기재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/>
              <a:t>활동 대상자의 성명 등 개인 </a:t>
            </a:r>
            <a:r>
              <a:rPr lang="ko-KR" altLang="en-US" sz="1600" dirty="0" err="1" smtClean="0"/>
              <a:t>인적사항은</a:t>
            </a:r>
            <a:r>
              <a:rPr lang="ko-KR" altLang="en-US" sz="1600" dirty="0" smtClean="0"/>
              <a:t> 밝히지 않음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지적 사항의 정리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평의회 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단장은 사업보고 내용 중 지적 받은 사항은 반드시 보완 및 개선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평의회의 일반적인 개요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공인된 평의회</a:t>
            </a:r>
            <a:r>
              <a:rPr lang="en-US" altLang="ko-KR" sz="1600" dirty="0" smtClean="0"/>
              <a:t>(Cu. Co. Re. Se. 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성모님의 사업인 레지오 </a:t>
            </a:r>
            <a:r>
              <a:rPr lang="ko-KR" altLang="en-US" sz="1600" dirty="0" err="1" smtClean="0"/>
              <a:t>마리애의</a:t>
            </a:r>
            <a:r>
              <a:rPr lang="ko-KR" altLang="en-US" sz="1600" dirty="0" smtClean="0"/>
              <a:t> 관리와 운영의 권한을 가지고 있는 기관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평의회를 관리하고 운영하는 권한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평의회 그 자체로서 권한을 행사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평의회의 주된 목적 및 역할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제반 제도를 본래의 모습대로 정확히 보존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하급기관에 모범적인 모습을 통해 도제제도를 습득하게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특히 월례회의가 경험을 교환할 수 있는 산 교육의 장의 역할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평의회는 정확하고 공정한 관리 및 운영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상급기관의 품위 유지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2. </a:t>
            </a:r>
            <a:r>
              <a:rPr lang="ko-KR" altLang="en-US" sz="1600" b="1" dirty="0" smtClean="0">
                <a:latin typeface="+mn-ea"/>
                <a:ea typeface="+mn-ea"/>
              </a:rPr>
              <a:t>평의회의 설립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1) </a:t>
            </a:r>
            <a:r>
              <a:rPr lang="ko-KR" altLang="en-US" sz="1600" dirty="0" smtClean="0">
                <a:latin typeface="+mn-ea"/>
                <a:ea typeface="+mn-ea"/>
              </a:rPr>
              <a:t>두 개 이상의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쁘레시디움이</a:t>
            </a:r>
            <a:r>
              <a:rPr lang="ko-KR" altLang="en-US" sz="1600" dirty="0" smtClean="0">
                <a:latin typeface="+mn-ea"/>
                <a:ea typeface="+mn-ea"/>
              </a:rPr>
              <a:t> 설립되면 </a:t>
            </a:r>
            <a:r>
              <a:rPr lang="ko-KR" altLang="en-US" sz="1600" dirty="0" err="1" smtClean="0">
                <a:latin typeface="+mn-ea"/>
                <a:ea typeface="+mn-ea"/>
              </a:rPr>
              <a:t>꾸리아라고</a:t>
            </a:r>
            <a:r>
              <a:rPr lang="ko-KR" altLang="en-US" sz="1600" dirty="0" smtClean="0">
                <a:latin typeface="+mn-ea"/>
                <a:ea typeface="+mn-ea"/>
              </a:rPr>
              <a:t> 부르는 관리 기관을 개설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2) </a:t>
            </a:r>
            <a:r>
              <a:rPr lang="ko-KR" altLang="en-US" sz="1600" dirty="0" smtClean="0">
                <a:latin typeface="+mn-ea"/>
                <a:ea typeface="+mn-ea"/>
              </a:rPr>
              <a:t>상급 평의회 또는 </a:t>
            </a:r>
            <a:r>
              <a:rPr lang="ko-KR" altLang="en-US" sz="1600" dirty="0" err="1" smtClean="0">
                <a:latin typeface="+mn-ea"/>
                <a:ea typeface="+mn-ea"/>
              </a:rPr>
              <a:t>꼰칠리움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레지오니스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마리애의</a:t>
            </a:r>
            <a:r>
              <a:rPr lang="ko-KR" altLang="en-US" sz="1600" dirty="0" smtClean="0">
                <a:latin typeface="+mn-ea"/>
                <a:ea typeface="+mn-ea"/>
              </a:rPr>
              <a:t> 정식 허가와 관할 교구장 인가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3) </a:t>
            </a:r>
            <a:r>
              <a:rPr lang="ko-KR" altLang="en-US" sz="1600" dirty="0" smtClean="0">
                <a:latin typeface="+mn-ea"/>
                <a:ea typeface="+mn-ea"/>
              </a:rPr>
              <a:t>평의회의 </a:t>
            </a:r>
            <a:r>
              <a:rPr lang="ko-KR" altLang="en-US" sz="1600" dirty="0" smtClean="0">
                <a:solidFill>
                  <a:srgbClr val="FF0000"/>
                </a:solidFill>
                <a:latin typeface="+mn-ea"/>
                <a:ea typeface="+mn-ea"/>
              </a:rPr>
              <a:t>직속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쁘레시디움은</a:t>
            </a:r>
            <a:r>
              <a:rPr lang="ko-KR" altLang="en-US" sz="1600" dirty="0" smtClean="0">
                <a:latin typeface="+mn-ea"/>
                <a:ea typeface="+mn-ea"/>
              </a:rPr>
              <a:t> 평의회 소속 본당내의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쁘레시디움으로</a:t>
            </a:r>
            <a:r>
              <a:rPr lang="ko-KR" altLang="en-US" sz="1600" dirty="0" smtClean="0">
                <a:latin typeface="+mn-ea"/>
                <a:ea typeface="+mn-ea"/>
              </a:rPr>
              <a:t> 구성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ko-KR" altLang="en-US" sz="1600" dirty="0" smtClean="0">
                <a:latin typeface="+mn-ea"/>
                <a:ea typeface="+mn-ea"/>
              </a:rPr>
              <a:t> 사정에 따라 여러 성당에서 몇 개씩의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쁘레시디움으로</a:t>
            </a:r>
            <a:r>
              <a:rPr lang="ko-KR" altLang="en-US" sz="1600" dirty="0" smtClean="0">
                <a:latin typeface="+mn-ea"/>
                <a:ea typeface="+mn-ea"/>
              </a:rPr>
              <a:t> 구성 가능</a:t>
            </a:r>
            <a:r>
              <a:rPr lang="en-US" altLang="ko-KR" sz="1600" dirty="0" smtClean="0">
                <a:latin typeface="+mn-ea"/>
                <a:ea typeface="+mn-ea"/>
              </a:rPr>
              <a:t> (1997. 8. Con.)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3. </a:t>
            </a:r>
            <a:r>
              <a:rPr lang="ko-KR" altLang="en-US" sz="1600" b="1" dirty="0" smtClean="0"/>
              <a:t>평의회</a:t>
            </a:r>
            <a:r>
              <a:rPr lang="en-US" altLang="ko-KR" sz="1600" b="1" dirty="0" smtClean="0"/>
              <a:t>(</a:t>
            </a:r>
            <a:r>
              <a:rPr lang="ko-KR" altLang="en-US" sz="1600" b="1" dirty="0" err="1" smtClean="0"/>
              <a:t>꾸리아</a:t>
            </a:r>
            <a:r>
              <a:rPr lang="en-US" altLang="ko-KR" sz="1600" b="1" dirty="0" smtClean="0"/>
              <a:t>)</a:t>
            </a:r>
            <a:r>
              <a:rPr lang="ko-KR" altLang="en-US" sz="1600" b="1" dirty="0" smtClean="0"/>
              <a:t>의 주된 임무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간부의 충실한 임무 수행 및 올바른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운영을 위한 교육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감독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쁘레시디움으로부터</a:t>
            </a:r>
            <a:r>
              <a:rPr lang="ko-KR" altLang="en-US" sz="1600" dirty="0" smtClean="0"/>
              <a:t> 적어도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한 번씩 보고를 받음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활동 경험을 서로 교환하도록 주선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새로운 사업을 구상하고 검토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단원의 자질 향상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smtClean="0"/>
              <a:t>모든 단원이 활동 의무를 완수토록 돌보고 격려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4. </a:t>
            </a:r>
            <a:r>
              <a:rPr lang="ko-KR" altLang="en-US" sz="1600" b="1" dirty="0" smtClean="0"/>
              <a:t>평의회의 행정관리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평의회 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설립인가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평의회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상급 평의회의 정식허가나 관할 교구장의 인가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본당 주임신부나 교구장의 승인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해체권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관할 교구장 및 </a:t>
            </a:r>
            <a:r>
              <a:rPr lang="ko-KR" altLang="en-US" sz="1600" dirty="0" err="1" smtClean="0"/>
              <a:t>콘칠리움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레지오니스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평의회의 해체 권한 공동 보유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결함 있는 쁘레시디움을 개편할 권한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관할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감독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지도 의무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평의회의 분할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평의회의 지시 또는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평의회와의 사전합의</a:t>
            </a:r>
            <a:r>
              <a:rPr lang="en-US" altLang="ko-KR" sz="1600" dirty="0" smtClean="0"/>
              <a:t>(1992. 7. 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분할 기준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둘 이상의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설립시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관리 기관 설립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꼬미씨움의</a:t>
            </a:r>
            <a:r>
              <a:rPr lang="ko-KR" altLang="en-US" sz="1600" dirty="0" smtClean="0"/>
              <a:t> 분할 절차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</a:t>
            </a:r>
            <a:r>
              <a:rPr lang="ko-KR" altLang="en-US" sz="1600" dirty="0" err="1" smtClean="0"/>
              <a:t>꼬미씨움이</a:t>
            </a:r>
            <a:r>
              <a:rPr lang="ko-KR" altLang="en-US" sz="1600" dirty="0" smtClean="0"/>
              <a:t> 설립될 지역의 본당 중에서 본부 성당 선정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교구평의회 사전 협의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기존 </a:t>
            </a:r>
            <a:r>
              <a:rPr lang="ko-KR" altLang="en-US" sz="1600" dirty="0" err="1" smtClean="0"/>
              <a:t>꼬미씨움의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영적지도자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본부 성당 주임신부의 사전 승인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본부 성당의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 </a:t>
            </a:r>
            <a:r>
              <a:rPr lang="ko-KR" altLang="en-US" sz="1600" dirty="0" err="1" smtClean="0"/>
              <a:t>꾸리아를</a:t>
            </a:r>
            <a:r>
              <a:rPr lang="ko-KR" altLang="en-US" sz="1600" dirty="0" smtClean="0"/>
              <a:t> 승격하여 설립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바탕체"/>
                <a:ea typeface="바탕체"/>
              </a:rPr>
              <a:t> 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간부가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간부로 그 직책을 자동 승계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바탕체"/>
                <a:ea typeface="바탕체"/>
              </a:rPr>
              <a:t> 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산하 </a:t>
            </a:r>
            <a:r>
              <a:rPr lang="ko-KR" altLang="en-US" sz="1600" dirty="0" err="1" smtClean="0"/>
              <a:t>쁘레시디움은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직속 </a:t>
            </a:r>
            <a:r>
              <a:rPr lang="ko-KR" altLang="en-US" sz="1600" dirty="0" err="1" smtClean="0"/>
              <a:t>쁘레시디움으로</a:t>
            </a:r>
            <a:r>
              <a:rPr lang="ko-KR" altLang="en-US" sz="1600" dirty="0" smtClean="0"/>
              <a:t> 편입</a:t>
            </a:r>
            <a:r>
              <a:rPr lang="en-US" altLang="ko-KR" sz="1600" dirty="0" smtClean="0"/>
              <a:t>(Se.)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꼬미씨움의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월례회의의 차수는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차수를 승계함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⑤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간부들의 임기는 이전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간부의 잔여 임기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평의회의 분할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평의회의 지시 또는 </a:t>
            </a:r>
            <a:r>
              <a:rPr lang="ko-KR" altLang="en-US" sz="1600" dirty="0" err="1" smtClean="0"/>
              <a:t>차상급</a:t>
            </a:r>
            <a:r>
              <a:rPr lang="ko-KR" altLang="en-US" sz="1600" dirty="0" smtClean="0"/>
              <a:t> 평의회와의 사전합의</a:t>
            </a:r>
            <a:r>
              <a:rPr lang="en-US" altLang="ko-KR" sz="1600" dirty="0" smtClean="0"/>
              <a:t>(1992. 7. Se.)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분할 기준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둘 이상의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설립시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관리 기관 설립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꼬미씨움의</a:t>
            </a:r>
            <a:r>
              <a:rPr lang="ko-KR" altLang="en-US" sz="1600" dirty="0" smtClean="0"/>
              <a:t> 분할 절차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</a:t>
            </a:r>
            <a:r>
              <a:rPr lang="ko-KR" altLang="en-US" sz="1600" dirty="0" err="1" smtClean="0"/>
              <a:t>꼬미씨움이</a:t>
            </a:r>
            <a:r>
              <a:rPr lang="ko-KR" altLang="en-US" sz="1600" dirty="0" smtClean="0"/>
              <a:t> 설립될 지역의 본당 중에서 본부 성당 선정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② </a:t>
            </a:r>
            <a:r>
              <a:rPr lang="ko-KR" altLang="en-US" sz="1600" dirty="0" smtClean="0"/>
              <a:t>교구평의회 사전 협의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기존 </a:t>
            </a:r>
            <a:r>
              <a:rPr lang="ko-KR" altLang="en-US" sz="1600" dirty="0" err="1" smtClean="0"/>
              <a:t>꼬미씨움의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영적지도자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본부 성당 주임신부의 사전 승인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본부 성당의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개 </a:t>
            </a:r>
            <a:r>
              <a:rPr lang="ko-KR" altLang="en-US" sz="1600" dirty="0" err="1" smtClean="0"/>
              <a:t>꾸리아를</a:t>
            </a:r>
            <a:r>
              <a:rPr lang="ko-KR" altLang="en-US" sz="1600" dirty="0" smtClean="0"/>
              <a:t> 승격하여 설립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바탕체"/>
                <a:ea typeface="바탕체"/>
              </a:rPr>
              <a:t> 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간부가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간부로 그 직책을 자동 승계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바탕체"/>
                <a:ea typeface="바탕체"/>
              </a:rPr>
              <a:t>  </a:t>
            </a:r>
            <a:r>
              <a:rPr lang="ko-KR" altLang="en-US" sz="1600" dirty="0" smtClean="0">
                <a:latin typeface="바탕체"/>
                <a:ea typeface="바탕체"/>
              </a:rPr>
              <a:t>☞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산하 </a:t>
            </a:r>
            <a:r>
              <a:rPr lang="ko-KR" altLang="en-US" sz="1600" dirty="0" err="1" smtClean="0"/>
              <a:t>쁘레시디움은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직속 </a:t>
            </a:r>
            <a:r>
              <a:rPr lang="ko-KR" altLang="en-US" sz="1600" dirty="0" err="1" smtClean="0"/>
              <a:t>쁘레시디움으로</a:t>
            </a:r>
            <a:r>
              <a:rPr lang="ko-KR" altLang="en-US" sz="1600" dirty="0" smtClean="0"/>
              <a:t> 편입</a:t>
            </a:r>
            <a:r>
              <a:rPr lang="en-US" altLang="ko-KR" sz="1600" dirty="0" smtClean="0"/>
              <a:t>(Se.)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꼬미씨움의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월례회의의 차수는 </a:t>
            </a:r>
            <a:r>
              <a:rPr lang="ko-KR" altLang="en-US" sz="1600" dirty="0" err="1" smtClean="0"/>
              <a:t>꾸리아의</a:t>
            </a:r>
            <a:r>
              <a:rPr lang="ko-KR" altLang="en-US" sz="1600" dirty="0" smtClean="0"/>
              <a:t> 차수를 승계함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⑤ </a:t>
            </a:r>
            <a:r>
              <a:rPr lang="ko-KR" altLang="en-US" sz="1600" dirty="0" smtClean="0"/>
              <a:t>승격된 </a:t>
            </a:r>
            <a:r>
              <a:rPr lang="ko-KR" altLang="en-US" sz="1600" dirty="0" err="1" smtClean="0"/>
              <a:t>꼬미씨움</a:t>
            </a:r>
            <a:r>
              <a:rPr lang="ko-KR" altLang="en-US" sz="1600" dirty="0" smtClean="0"/>
              <a:t> 간부들의 임기는 이전 </a:t>
            </a:r>
            <a:r>
              <a:rPr lang="ko-KR" altLang="en-US" sz="1600" dirty="0" err="1" smtClean="0"/>
              <a:t>꾸리아</a:t>
            </a:r>
            <a:r>
              <a:rPr lang="ko-KR" altLang="en-US" sz="1600" dirty="0" smtClean="0"/>
              <a:t> 간부의 잔여 임기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latin typeface="+mn-ea"/>
                <a:ea typeface="+mn-ea"/>
              </a:rPr>
              <a:t>5. </a:t>
            </a:r>
            <a:r>
              <a:rPr lang="ko-KR" altLang="en-US" sz="1600" b="1" dirty="0" smtClean="0">
                <a:latin typeface="+mn-ea"/>
                <a:ea typeface="+mn-ea"/>
              </a:rPr>
              <a:t>평의회의 인사관리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1) </a:t>
            </a:r>
            <a:r>
              <a:rPr lang="ko-KR" altLang="en-US" sz="1600" dirty="0" smtClean="0">
                <a:latin typeface="+mn-ea"/>
                <a:ea typeface="+mn-ea"/>
              </a:rPr>
              <a:t>평의회 간부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단장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부단장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서기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회계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2) </a:t>
            </a:r>
            <a:r>
              <a:rPr lang="ko-KR" altLang="en-US" sz="1600" dirty="0" smtClean="0">
                <a:latin typeface="+mn-ea"/>
                <a:ea typeface="+mn-ea"/>
              </a:rPr>
              <a:t>평의회 간부의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</a:t>
            </a:r>
            <a:r>
              <a:rPr lang="ko-KR" altLang="en-US" sz="1600" dirty="0" smtClean="0">
                <a:latin typeface="+mn-ea"/>
                <a:ea typeface="+mn-ea"/>
              </a:rPr>
              <a:t> 간부직 겸직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상급평의회의 간부가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쁘레시디움의</a:t>
            </a:r>
            <a:r>
              <a:rPr lang="ko-KR" altLang="en-US" sz="1600" dirty="0" smtClean="0">
                <a:latin typeface="+mn-ea"/>
                <a:ea typeface="+mn-ea"/>
              </a:rPr>
              <a:t> 간부직책을 겸할 수는 있음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3) </a:t>
            </a:r>
            <a:r>
              <a:rPr lang="ko-KR" altLang="en-US" sz="1600" dirty="0" smtClean="0">
                <a:latin typeface="+mn-ea"/>
                <a:ea typeface="+mn-ea"/>
              </a:rPr>
              <a:t>평의회 간부의 승인과 </a:t>
            </a:r>
            <a:r>
              <a:rPr lang="en-US" altLang="ko-KR" sz="1600" dirty="0" smtClean="0">
                <a:latin typeface="+mn-ea"/>
                <a:ea typeface="+mn-ea"/>
              </a:rPr>
              <a:t>Pr.</a:t>
            </a:r>
            <a:r>
              <a:rPr lang="ko-KR" altLang="en-US" sz="1600" dirty="0" smtClean="0">
                <a:latin typeface="+mn-ea"/>
                <a:ea typeface="+mn-ea"/>
              </a:rPr>
              <a:t>간부 임명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평의회 간부 </a:t>
            </a:r>
            <a:r>
              <a:rPr lang="en-US" altLang="ko-KR" sz="1600" dirty="0" smtClean="0">
                <a:latin typeface="+mn-ea"/>
                <a:ea typeface="+mn-ea"/>
              </a:rPr>
              <a:t>:</a:t>
            </a:r>
            <a:r>
              <a:rPr lang="ko-KR" altLang="en-US" sz="1600" dirty="0" smtClean="0">
                <a:latin typeface="+mn-ea"/>
                <a:ea typeface="+mn-ea"/>
              </a:rPr>
              <a:t> 상급 평의회의 승인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>
                <a:latin typeface="+mn-ea"/>
                <a:ea typeface="+mn-ea"/>
              </a:rPr>
              <a:t>쁘레시디움</a:t>
            </a:r>
            <a:r>
              <a:rPr lang="ko-KR" altLang="en-US" sz="1600" dirty="0" smtClean="0">
                <a:latin typeface="+mn-ea"/>
                <a:ea typeface="+mn-ea"/>
              </a:rPr>
              <a:t> 간부 </a:t>
            </a:r>
            <a:r>
              <a:rPr lang="en-US" altLang="ko-KR" sz="1600" dirty="0" smtClean="0">
                <a:latin typeface="+mn-ea"/>
                <a:ea typeface="+mn-ea"/>
              </a:rPr>
              <a:t>:</a:t>
            </a:r>
            <a:r>
              <a:rPr lang="ko-KR" altLang="en-US" sz="1600" dirty="0" smtClean="0">
                <a:latin typeface="+mn-ea"/>
                <a:ea typeface="+mn-ea"/>
              </a:rPr>
              <a:t> 평의회</a:t>
            </a:r>
            <a:r>
              <a:rPr lang="en-US" altLang="ko-KR" sz="1600" dirty="0" smtClean="0">
                <a:latin typeface="+mn-ea"/>
                <a:ea typeface="+mn-ea"/>
              </a:rPr>
              <a:t>(Cu.)</a:t>
            </a:r>
            <a:r>
              <a:rPr lang="ko-KR" altLang="en-US" sz="1600" dirty="0" smtClean="0">
                <a:latin typeface="+mn-ea"/>
                <a:ea typeface="+mn-ea"/>
              </a:rPr>
              <a:t>의 임명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4) </a:t>
            </a:r>
            <a:r>
              <a:rPr lang="ko-KR" altLang="en-US" sz="1600" dirty="0" smtClean="0">
                <a:latin typeface="+mn-ea"/>
                <a:ea typeface="+mn-ea"/>
              </a:rPr>
              <a:t>선 거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선거의 예고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평의회는 평의원들에게 선거의 실시와 후보자 추천을 반드시 사전 공지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 </a:t>
            </a:r>
            <a:r>
              <a:rPr lang="ko-KR" altLang="en-US" sz="1600" dirty="0" smtClean="0"/>
              <a:t>간부의 투표권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: </a:t>
            </a:r>
            <a:r>
              <a:rPr lang="ko-KR" altLang="en-US" sz="1600" dirty="0" smtClean="0"/>
              <a:t>평의회의 모든 평의원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직속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간부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영적지도자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간부의 피선거권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: </a:t>
            </a:r>
            <a:r>
              <a:rPr lang="ko-KR" altLang="en-US" sz="1600" dirty="0" smtClean="0"/>
              <a:t>모든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행동단원</a:t>
            </a:r>
            <a:endParaRPr lang="en-US" altLang="ko-KR" sz="1600" dirty="0" smtClean="0">
              <a:latin typeface="+mn-ea"/>
              <a:ea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후보자의 추천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  <a:ea typeface="+mn-ea"/>
              </a:rPr>
              <a:t>① 평의회 의원 및 평의회 간부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② </a:t>
            </a:r>
            <a:r>
              <a:rPr lang="ko-KR" altLang="en-US" sz="1600" dirty="0" smtClean="0">
                <a:latin typeface="+mn-ea"/>
                <a:ea typeface="+mn-ea"/>
              </a:rPr>
              <a:t>공식적인 동의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動議</a:t>
            </a:r>
            <a:r>
              <a:rPr lang="en-US" altLang="ko-KR" sz="1600" dirty="0" smtClean="0">
                <a:latin typeface="+mn-ea"/>
                <a:ea typeface="+mn-ea"/>
              </a:rPr>
              <a:t>) </a:t>
            </a:r>
            <a:r>
              <a:rPr lang="ko-KR" altLang="en-US" sz="1600" dirty="0" smtClean="0">
                <a:latin typeface="+mn-ea"/>
                <a:ea typeface="+mn-ea"/>
              </a:rPr>
              <a:t>및 재청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再請</a:t>
            </a:r>
            <a:r>
              <a:rPr lang="en-US" altLang="ko-KR" sz="1600" dirty="0" smtClean="0">
                <a:latin typeface="+mn-ea"/>
                <a:ea typeface="+mn-ea"/>
              </a:rPr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※ </a:t>
            </a:r>
            <a:r>
              <a:rPr lang="ko-KR" altLang="en-US" sz="1600" dirty="0" smtClean="0">
                <a:latin typeface="+mn-ea"/>
                <a:ea typeface="+mn-ea"/>
              </a:rPr>
              <a:t>동의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후보자를 거명하여 추천하는 행위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선출 방법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</a:rPr>
              <a:t>① </a:t>
            </a:r>
            <a:r>
              <a:rPr lang="ko-KR" altLang="en-US" sz="1600" dirty="0" smtClean="0">
                <a:latin typeface="+mn-ea"/>
                <a:ea typeface="+mn-ea"/>
              </a:rPr>
              <a:t>직접 및 비밀투표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err="1" smtClean="0">
                <a:latin typeface="+mn-ea"/>
                <a:ea typeface="+mn-ea"/>
              </a:rPr>
              <a:t>직책별</a:t>
            </a:r>
            <a:r>
              <a:rPr lang="ko-KR" altLang="en-US" sz="1600" dirty="0" smtClean="0">
                <a:latin typeface="+mn-ea"/>
                <a:ea typeface="+mn-ea"/>
              </a:rPr>
              <a:t> 별도 실시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② </a:t>
            </a:r>
            <a:r>
              <a:rPr lang="ko-KR" altLang="en-US" sz="1600" dirty="0" smtClean="0">
                <a:latin typeface="+mn-ea"/>
                <a:ea typeface="+mn-ea"/>
              </a:rPr>
              <a:t>후보자가 한 명인 경우 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무투표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동의 및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재청 필요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동의자 및 </a:t>
            </a:r>
            <a:r>
              <a:rPr lang="ko-KR" altLang="en-US" sz="1600" dirty="0" err="1" smtClean="0">
                <a:latin typeface="+mn-ea"/>
                <a:ea typeface="+mn-ea"/>
              </a:rPr>
              <a:t>재청자는</a:t>
            </a:r>
            <a:r>
              <a:rPr lang="ko-KR" altLang="en-US" sz="1600" dirty="0" smtClean="0">
                <a:latin typeface="+mn-ea"/>
                <a:ea typeface="+mn-ea"/>
              </a:rPr>
              <a:t> 회의록 기재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  <a:ea typeface="+mn-ea"/>
              </a:rPr>
              <a:t>5) </a:t>
            </a:r>
            <a:r>
              <a:rPr lang="ko-KR" altLang="en-US" sz="1600" dirty="0" smtClean="0">
                <a:latin typeface="+mn-ea"/>
                <a:ea typeface="+mn-ea"/>
              </a:rPr>
              <a:t>간부의 임기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en-US" altLang="ko-KR" sz="1600" dirty="0" smtClean="0">
                <a:latin typeface="+mn-ea"/>
                <a:ea typeface="+mn-ea"/>
              </a:rPr>
              <a:t>3</a:t>
            </a:r>
            <a:r>
              <a:rPr lang="ko-KR" altLang="en-US" sz="1600" dirty="0" smtClean="0">
                <a:latin typeface="+mn-ea"/>
                <a:ea typeface="+mn-ea"/>
              </a:rPr>
              <a:t>년 임기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ko-KR" altLang="en-US" sz="1600" dirty="0" smtClean="0">
                <a:latin typeface="+mn-ea"/>
                <a:ea typeface="+mn-ea"/>
              </a:rPr>
              <a:t>동일한 임기 재임 가능</a:t>
            </a:r>
            <a:r>
              <a:rPr lang="en-US" altLang="ko-KR" sz="1600" dirty="0" smtClean="0">
                <a:latin typeface="+mn-ea"/>
                <a:ea typeface="+mn-ea"/>
              </a:rPr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>
                <a:latin typeface="+mn-ea"/>
                <a:ea typeface="+mn-ea"/>
              </a:rPr>
              <a:t>평의회  </a:t>
            </a:r>
            <a:r>
              <a:rPr lang="ko-KR" altLang="en-US" sz="1600" dirty="0" err="1" smtClean="0">
                <a:latin typeface="+mn-ea"/>
                <a:ea typeface="+mn-ea"/>
              </a:rPr>
              <a:t>승격시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en-US" altLang="ko-KR" sz="1600" dirty="0" smtClean="0">
                <a:latin typeface="+mn-ea"/>
                <a:ea typeface="+mn-ea"/>
              </a:rPr>
              <a:t>: 4</a:t>
            </a:r>
            <a:r>
              <a:rPr lang="ko-KR" altLang="en-US" sz="1600" dirty="0" smtClean="0">
                <a:latin typeface="+mn-ea"/>
                <a:ea typeface="+mn-ea"/>
              </a:rPr>
              <a:t>간부의 직책과 임기 변동 없음 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>
                <a:sym typeface="Wingdings"/>
              </a:rPr>
              <a:t>잔여 임기 동안만 직책 수행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평의회 호도 및 월례회의 차수도 그대로 승계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>
                <a:latin typeface="+mn-ea"/>
                <a:ea typeface="+mn-ea"/>
              </a:rPr>
              <a:t>평의회 호도 변경하여 창단한 경우 </a:t>
            </a:r>
            <a:r>
              <a:rPr lang="en-US" altLang="ko-KR" sz="1600" dirty="0" smtClean="0">
                <a:latin typeface="+mn-ea"/>
                <a:ea typeface="+mn-ea"/>
              </a:rPr>
              <a:t>: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en-US" altLang="ko-KR" sz="1600" dirty="0" smtClean="0">
                <a:latin typeface="+mn-ea"/>
                <a:ea typeface="+mn-ea"/>
              </a:rPr>
              <a:t>4</a:t>
            </a:r>
            <a:r>
              <a:rPr lang="ko-KR" altLang="en-US" sz="1600" dirty="0" smtClean="0">
                <a:latin typeface="+mn-ea"/>
                <a:ea typeface="+mn-ea"/>
              </a:rPr>
              <a:t>간부의 임기는 새롭게 시작</a:t>
            </a:r>
            <a:endParaRPr lang="en-US" altLang="ko-KR" sz="1600" dirty="0" smtClean="0">
              <a:latin typeface="+mn-ea"/>
              <a:ea typeface="+mn-ea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latin typeface="+mn-ea"/>
              <a:ea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smtClean="0"/>
              <a:t>단원의 제명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제명 결정 및 절차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latin typeface="+mn-ea"/>
              </a:rPr>
              <a:t>① </a:t>
            </a:r>
            <a:r>
              <a:rPr lang="ko-KR" altLang="en-US" sz="1600" dirty="0" smtClean="0"/>
              <a:t>단원 자격 </a:t>
            </a:r>
            <a:r>
              <a:rPr lang="ko-KR" altLang="en-US" sz="1600" dirty="0" err="1" smtClean="0"/>
              <a:t>정지권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latin typeface="+mn-ea"/>
              </a:rPr>
              <a:t>② </a:t>
            </a:r>
            <a:r>
              <a:rPr lang="ko-KR" altLang="en-US" sz="1600" dirty="0" smtClean="0"/>
              <a:t>단원 제명 결정권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꾸리아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smtClean="0"/>
              <a:t>제명 단원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 자격 상실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재 입단 불가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상급평의에 제소 권한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④ </a:t>
            </a:r>
            <a:r>
              <a:rPr lang="ko-KR" altLang="en-US" sz="1600" dirty="0" smtClean="0"/>
              <a:t>제명 절차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평의회 간부들과 사전 협의 및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영적지도자와</a:t>
            </a:r>
            <a:r>
              <a:rPr lang="ko-KR" altLang="en-US" sz="1600" dirty="0" smtClean="0"/>
              <a:t> 의논하여 결정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제명 대상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①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조직을 분열 시키는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개인적인 목적으로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조직을 이용하는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(</a:t>
            </a:r>
            <a:r>
              <a:rPr lang="ko-KR" altLang="en-US" sz="1600" dirty="0" smtClean="0"/>
              <a:t>선거 운동이나 상행위에 단원들을 이용하거나 단원들에게 부담을 주는 행위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③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조직에 상처를 입히는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교본에 명시된 </a:t>
            </a:r>
            <a:r>
              <a:rPr lang="ko-KR" altLang="en-US" sz="1600" dirty="0" err="1" smtClean="0"/>
              <a:t>규율ㆍ규칙을</a:t>
            </a:r>
            <a:r>
              <a:rPr lang="ko-KR" altLang="en-US" sz="1600" dirty="0" smtClean="0"/>
              <a:t> 존중하지 않고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편의 대로 변칙 운영을 일삼는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과격한 성격의 소유자로서 동료단원들에게 자신의 감정을 과도하게 표출하는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⑥ 조직이나 동료 단원에게 의도적으로 금전상의 손해를 끼친 단원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>
              <a:latin typeface="+mn-ea"/>
              <a:ea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3) </a:t>
            </a:r>
            <a:r>
              <a:rPr lang="ko-KR" altLang="en-US" sz="1600" b="1" dirty="0" smtClean="0"/>
              <a:t>묵주기도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지향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모후이신</a:t>
            </a:r>
            <a:r>
              <a:rPr lang="ko-KR" altLang="en-US" sz="1600" dirty="0" smtClean="0"/>
              <a:t> 복되신 동정 성모님의 지향을 위해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>
                <a:sym typeface="Wingdings"/>
              </a:rPr>
              <a:t>   </a:t>
            </a:r>
            <a:r>
              <a:rPr lang="ko-KR" altLang="en-US" sz="1600" dirty="0" smtClean="0"/>
              <a:t>개인자격으로 바칠 때에는 개인지향 을 둘 수 있음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신비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현의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결정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전례시기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 요일의 제약을 받지 않음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전례주기 따른 묵주기도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영적지도자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불참시</a:t>
            </a:r>
            <a:r>
              <a:rPr lang="ko-KR" altLang="en-US" sz="1600" dirty="0" smtClean="0"/>
              <a:t> 단장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가 결정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</a:t>
            </a:r>
            <a:r>
              <a:rPr lang="en-US" altLang="ko-KR" sz="1600" dirty="0" smtClean="0">
                <a:sym typeface="Wingdings"/>
              </a:rPr>
              <a:t>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대림시기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환희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사순시기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고통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부활시기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영광 등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  </a:t>
            </a:r>
            <a:r>
              <a:rPr lang="ko-KR" altLang="en-US" sz="1600" dirty="0" smtClean="0"/>
              <a:t>첫째 주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환희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둘째 주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빛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셋째 주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고통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넷째 주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영광 등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>
                <a:sym typeface="Wingdings"/>
              </a:rPr>
              <a:t>   </a:t>
            </a:r>
            <a:r>
              <a:rPr lang="ko-KR" altLang="en-US" sz="1600" dirty="0" smtClean="0"/>
              <a:t>파티마의 </a:t>
            </a:r>
            <a:r>
              <a:rPr lang="ko-KR" altLang="en-US" sz="1600" dirty="0" err="1" smtClean="0"/>
              <a:t>구원송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모든 회합에서 </a:t>
            </a:r>
            <a:r>
              <a:rPr lang="ko-KR" altLang="en-US" sz="1600" dirty="0" err="1" smtClean="0"/>
              <a:t>구원송을</a:t>
            </a:r>
            <a:r>
              <a:rPr lang="ko-KR" altLang="en-US" sz="1600" dirty="0" smtClean="0"/>
              <a:t> 바치지 않기로 결정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      </a:t>
            </a:r>
            <a:r>
              <a:rPr lang="ko-KR" altLang="en-US" sz="1600" dirty="0" err="1" smtClean="0"/>
              <a:t>그외</a:t>
            </a:r>
            <a:r>
              <a:rPr lang="ko-KR" altLang="en-US" sz="1600" dirty="0" smtClean="0"/>
              <a:t> 경우에 단원 자유의사에 따름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4) </a:t>
            </a:r>
            <a:r>
              <a:rPr lang="ko-KR" altLang="en-US" sz="1600" b="1" dirty="0" smtClean="0"/>
              <a:t>영적 독서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영적 지도자가 낭독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불참 시 단장이 대신</a:t>
            </a:r>
            <a:r>
              <a:rPr lang="en-US" altLang="ko-KR" sz="1600" dirty="0" smtClean="0"/>
              <a:t>),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영혼의 양식이 되는 어떠한 종류의 책도 대상이 됨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교본 권장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5) </a:t>
            </a:r>
            <a:r>
              <a:rPr lang="ko-KR" altLang="en-US" sz="1600" b="1" dirty="0" smtClean="0"/>
              <a:t>회의록 낭독 및 서명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단장은 단원들에게 수정사항 여부를 확인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서기가 수정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무수정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후 서명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6. </a:t>
            </a:r>
            <a:r>
              <a:rPr lang="ko-KR" altLang="en-US" sz="1600" b="1" dirty="0" smtClean="0"/>
              <a:t>평의회 월례회의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정기적 월례회의 개최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한 달에 한 번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기도문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제대 차림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회합 순서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회합과 동일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 </a:t>
            </a:r>
            <a:r>
              <a:rPr lang="ko-KR" altLang="en-US" sz="1600" dirty="0" smtClean="0"/>
              <a:t>회의시간 제한 없음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상훈 낭독 없음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비밀헌금은 임의 결정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err="1" smtClean="0"/>
              <a:t>영적독서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영적지도자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불참시</a:t>
            </a:r>
            <a:r>
              <a:rPr lang="ko-KR" altLang="en-US" sz="1600" dirty="0" smtClean="0"/>
              <a:t> 단장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낭독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출결관리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출석 과 무고결석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유고결석 없음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보고 및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논평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일어서서 발표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지명 </a:t>
            </a:r>
            <a:r>
              <a:rPr lang="ko-KR" altLang="en-US" sz="1600" dirty="0" err="1" smtClean="0"/>
              <a:t>발언시</a:t>
            </a:r>
            <a:r>
              <a:rPr lang="ko-KR" altLang="en-US" sz="1600" dirty="0" smtClean="0"/>
              <a:t> 자기소개 후 발언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smtClean="0"/>
              <a:t>평의원 의무 </a:t>
            </a:r>
            <a:r>
              <a:rPr lang="en-US" altLang="ko-KR" sz="1600" dirty="0" smtClean="0"/>
              <a:t>: </a:t>
            </a:r>
            <a:r>
              <a:rPr lang="ko-KR" altLang="en-US" sz="1600" dirty="0" smtClean="0">
                <a:solidFill>
                  <a:srgbClr val="FF0000"/>
                </a:solidFill>
              </a:rPr>
              <a:t>적어도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한 번 발언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7) </a:t>
            </a:r>
            <a:r>
              <a:rPr lang="ko-KR" altLang="en-US" sz="1600" dirty="0" smtClean="0"/>
              <a:t>참관인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평의회 허가 후 참석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투표권 제한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회합의 비밀 유지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8) </a:t>
            </a:r>
            <a:r>
              <a:rPr lang="ko-KR" altLang="en-US" sz="1600" dirty="0" smtClean="0"/>
              <a:t>주의사항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도발적 발언 삼가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무절제한 질문 삼가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부정적인 태도 지양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9) </a:t>
            </a:r>
            <a:r>
              <a:rPr lang="ko-KR" altLang="en-US" sz="1600" dirty="0" smtClean="0"/>
              <a:t>의사결정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충분한 토의 및 찬성 의견 도출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무리한 표결 지양</a:t>
            </a:r>
            <a:r>
              <a:rPr lang="en-US" altLang="ko-KR" sz="1600" dirty="0" smtClean="0"/>
              <a:t>)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7. </a:t>
            </a:r>
            <a:r>
              <a:rPr lang="ko-KR" altLang="en-US" sz="1600" b="1" dirty="0" smtClean="0"/>
              <a:t>방 문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정기적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가능하면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년에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회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방문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격려와 운영현황 지도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방문은 평의회가 수행해야 할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규정의 일부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방문자 지명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지명방법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평의회 의원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명 지명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평의회의 승인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평의회 간부 자격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방문자 구성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조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다른 </a:t>
            </a:r>
            <a:r>
              <a:rPr lang="ko-KR" altLang="en-US" sz="1600" dirty="0" err="1" smtClean="0"/>
              <a:t>쁘레시디움의</a:t>
            </a:r>
            <a:r>
              <a:rPr lang="ko-KR" altLang="en-US" sz="1600" dirty="0" smtClean="0"/>
              <a:t> 간부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경험 많은 단원을</a:t>
            </a:r>
            <a:r>
              <a:rPr lang="en-US" altLang="ko-KR" sz="1600" dirty="0" smtClean="0"/>
              <a:t> 1</a:t>
            </a:r>
            <a:r>
              <a:rPr lang="ko-KR" altLang="en-US" sz="1600" dirty="0" smtClean="0"/>
              <a:t>명씩 지명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방문공지 </a:t>
            </a:r>
            <a:r>
              <a:rPr lang="en-US" altLang="ko-KR" sz="1600" dirty="0" smtClean="0"/>
              <a:t>: 1</a:t>
            </a:r>
            <a:r>
              <a:rPr lang="ko-KR" altLang="en-US" sz="1600" dirty="0" smtClean="0"/>
              <a:t>주일 전 </a:t>
            </a:r>
            <a:r>
              <a:rPr lang="ko-KR" altLang="en-US" sz="1600" dirty="0" err="1" smtClean="0"/>
              <a:t>쁘레시디움에</a:t>
            </a:r>
            <a:r>
              <a:rPr lang="ko-KR" altLang="en-US" sz="1600" dirty="0" smtClean="0"/>
              <a:t> 공지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방문 방법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점검항목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단장계획서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출석부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단원명부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협조단원명부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회의록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회계장부 등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ko-KR" altLang="en-US" sz="1600" dirty="0" smtClean="0"/>
              <a:t> 방문보고서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운영 전반 점검사항을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부 작성하여 평의회에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부 제출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방문자세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트집을 잡거나 허물을 들추는 태도 지양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의문사항 등은 회합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주회합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월례회의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종료 후 간부에게 문의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발견된 결함은 회합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주회합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월례회의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에서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공개적 논의 지양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평의회의 관리와 운영 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8. </a:t>
            </a:r>
            <a:r>
              <a:rPr lang="ko-KR" altLang="en-US" sz="1600" b="1" dirty="0" smtClean="0"/>
              <a:t>평의회의 각종 문서 보존 연한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단장계획서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보존하지 않음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출석부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최초의 출석부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영구보존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그 후 출석부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보존 연한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연차적 폐기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3) </a:t>
            </a:r>
            <a:r>
              <a:rPr lang="ko-KR" altLang="en-US" sz="1600" dirty="0" smtClean="0"/>
              <a:t>서기 회의록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최초의 회의록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영구보존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그 후 회의록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보존 연한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연차적 폐기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4) </a:t>
            </a:r>
            <a:r>
              <a:rPr lang="ko-KR" altLang="en-US" sz="1600" dirty="0" smtClean="0"/>
              <a:t>회계장부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영구보존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전표철</a:t>
            </a:r>
            <a:r>
              <a:rPr lang="ko-KR" altLang="en-US" sz="1600" dirty="0" smtClean="0"/>
              <a:t> 포함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5) </a:t>
            </a:r>
            <a:r>
              <a:rPr lang="ko-KR" altLang="en-US" sz="1600" dirty="0" smtClean="0"/>
              <a:t>평의회 기록표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영구보존</a:t>
            </a:r>
            <a:endParaRPr lang="ko-KR" altLang="en-US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6) </a:t>
            </a:r>
            <a:r>
              <a:rPr lang="ko-KR" altLang="en-US" sz="1600" dirty="0" smtClean="0"/>
              <a:t>기타 문서철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보존 연한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년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연차적 폐기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 smtClean="0"/>
              <a:t>6) </a:t>
            </a:r>
            <a:r>
              <a:rPr lang="ko-KR" altLang="en-US" sz="1600" b="1" dirty="0" smtClean="0"/>
              <a:t>상훈 낭독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매월 첫 </a:t>
            </a:r>
            <a:r>
              <a:rPr lang="ko-KR" altLang="en-US" sz="1600" dirty="0" err="1" smtClean="0"/>
              <a:t>주회합시</a:t>
            </a:r>
            <a:r>
              <a:rPr lang="ko-KR" altLang="en-US" sz="1600" dirty="0" smtClean="0"/>
              <a:t> 단장이 낭독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상훈 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복무규정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7) </a:t>
            </a:r>
            <a:r>
              <a:rPr lang="ko-KR" altLang="en-US" sz="1600" b="1" dirty="0" err="1" smtClean="0"/>
              <a:t>새단원</a:t>
            </a:r>
            <a:r>
              <a:rPr lang="ko-KR" altLang="en-US" sz="1600" b="1" dirty="0" smtClean="0"/>
              <a:t> 가입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첫 </a:t>
            </a:r>
            <a:r>
              <a:rPr lang="ko-KR" altLang="en-US" sz="1600" dirty="0" err="1" smtClean="0"/>
              <a:t>주회합부터</a:t>
            </a:r>
            <a:r>
              <a:rPr lang="ko-KR" altLang="en-US" sz="1600" dirty="0" smtClean="0"/>
              <a:t> 예비단원으로 등록</a:t>
            </a:r>
            <a:r>
              <a:rPr lang="en-US" altLang="ko-KR" sz="1600" dirty="0" smtClean="0"/>
              <a:t>, 3</a:t>
            </a:r>
            <a:r>
              <a:rPr lang="ko-KR" altLang="en-US" sz="1600" dirty="0" smtClean="0"/>
              <a:t>개월간 </a:t>
            </a:r>
            <a:r>
              <a:rPr lang="ko-KR" altLang="en-US" sz="1600" dirty="0" err="1" smtClean="0"/>
              <a:t>수련기</a:t>
            </a:r>
            <a:r>
              <a:rPr lang="ko-KR" altLang="en-US" sz="1600" dirty="0" smtClean="0"/>
              <a:t> 시작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활동 의무 동시 부여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전입 단원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전출 확인서 지참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은 전입 당일 인사소개 및 입단</a:t>
            </a:r>
            <a:endParaRPr lang="ko-KR" altLang="en-US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8) </a:t>
            </a:r>
            <a:r>
              <a:rPr lang="ko-KR" altLang="en-US" sz="1600" b="1" dirty="0" smtClean="0"/>
              <a:t>출석호명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호명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간부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성명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세례명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직책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님</a:t>
            </a:r>
            <a:r>
              <a:rPr lang="en-US" altLang="ko-KR" sz="1600" dirty="0" smtClean="0"/>
              <a:t>)” , </a:t>
            </a:r>
            <a:r>
              <a:rPr lang="ko-KR" altLang="en-US" sz="1600" dirty="0" smtClean="0"/>
              <a:t>단원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성명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세례명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형제님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자매님</a:t>
            </a:r>
            <a:r>
              <a:rPr lang="en-US" altLang="ko-KR" sz="1600" dirty="0" smtClean="0"/>
              <a:t>)”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응답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단원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” ,  </a:t>
            </a:r>
            <a:r>
              <a:rPr lang="ko-KR" altLang="en-US" sz="1600" dirty="0" smtClean="0"/>
              <a:t>부단장 본인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출석했습니다</a:t>
            </a:r>
            <a:r>
              <a:rPr lang="en-US" altLang="ko-KR" sz="1600" dirty="0" smtClean="0"/>
              <a:t>”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사회적인 직함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교회단체의 직위 등 사용하지 않음</a:t>
            </a:r>
            <a:endParaRPr lang="en-US" altLang="ko-KR" sz="1600" dirty="0" smtClean="0"/>
          </a:p>
          <a:p>
            <a:pPr algn="l">
              <a:spcBef>
                <a:spcPts val="0"/>
              </a:spcBef>
              <a:defRPr/>
            </a:pPr>
            <a:r>
              <a:rPr lang="ko-KR" altLang="en-US" sz="1600" dirty="0" smtClean="0">
                <a:sym typeface="Wingdings"/>
              </a:rPr>
              <a:t>  피해야 할 응답 </a:t>
            </a:r>
            <a:r>
              <a:rPr lang="en-US" altLang="ko-KR" sz="1600" dirty="0" smtClean="0">
                <a:sym typeface="Wingdings"/>
              </a:rPr>
              <a:t>: </a:t>
            </a:r>
            <a:r>
              <a:rPr lang="ko-KR" altLang="en-US" sz="1600" dirty="0" smtClean="0"/>
              <a:t>“아멘 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알렐루야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찬미 예수” 등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출석보고 </a:t>
            </a:r>
            <a:r>
              <a:rPr lang="en-US" altLang="ko-KR" sz="1600" dirty="0" smtClean="0"/>
              <a:t>: “</a:t>
            </a:r>
            <a:r>
              <a:rPr lang="ko-KR" altLang="en-US" sz="1600" dirty="0" smtClean="0"/>
              <a:t>총원 ◯명 중 간부◯명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단원 ◯명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전체 ◯명이 출석하였습니다</a:t>
            </a:r>
            <a:r>
              <a:rPr lang="en-US" altLang="ko-KR" sz="1600" dirty="0" smtClean="0"/>
              <a:t>”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조퇴 단원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회합 시작 전에 단장 허락을 얻음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바치지 못한 기도와 </a:t>
            </a:r>
            <a:r>
              <a:rPr lang="ko-KR" altLang="en-US" sz="1600" dirty="0" err="1" smtClean="0"/>
              <a:t>마침기도</a:t>
            </a:r>
            <a:r>
              <a:rPr lang="ko-KR" altLang="en-US" sz="1600" dirty="0" smtClean="0"/>
              <a:t> 후 퇴장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9) </a:t>
            </a:r>
            <a:r>
              <a:rPr lang="ko-KR" altLang="en-US" sz="1600" b="1" dirty="0" smtClean="0"/>
              <a:t>통신교환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발신 공문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벡실리움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표장</a:t>
            </a:r>
            <a:r>
              <a:rPr lang="ko-KR" altLang="en-US" sz="1600" dirty="0" smtClean="0"/>
              <a:t> 과 단장의 서명 필수</a:t>
            </a:r>
            <a:r>
              <a:rPr lang="en-US" altLang="ko-KR" sz="1600" dirty="0" smtClean="0"/>
              <a:t>, 2</a:t>
            </a:r>
            <a:r>
              <a:rPr lang="ko-KR" altLang="en-US" sz="1600" dirty="0" smtClean="0"/>
              <a:t>부 작성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※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부 상급평의회 제출 및</a:t>
            </a:r>
            <a:r>
              <a:rPr lang="en-US" altLang="ko-KR" sz="1600" dirty="0" smtClean="0"/>
              <a:t> 1</a:t>
            </a:r>
            <a:r>
              <a:rPr lang="ko-KR" altLang="en-US" sz="1600" dirty="0" smtClean="0"/>
              <a:t>부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보관  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10) </a:t>
            </a:r>
            <a:r>
              <a:rPr lang="ko-KR" altLang="en-US" sz="1600" b="1" dirty="0" smtClean="0"/>
              <a:t>회계보고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“</a:t>
            </a:r>
            <a:r>
              <a:rPr lang="ko-KR" altLang="en-US" sz="1600" dirty="0" smtClean="0"/>
              <a:t>전차 이월금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수입 및 지출 내역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 잔액</a:t>
            </a:r>
            <a:r>
              <a:rPr lang="en-US" altLang="ko-KR" sz="1600" dirty="0" smtClean="0"/>
              <a:t>”</a:t>
            </a:r>
            <a:r>
              <a:rPr lang="ko-KR" altLang="en-US" sz="1600" dirty="0" smtClean="0"/>
              <a:t>을 전 단원에게 명확히 보고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11) </a:t>
            </a:r>
            <a:r>
              <a:rPr lang="ko-KR" altLang="en-US" sz="1600" b="1" dirty="0" smtClean="0"/>
              <a:t>활동보고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한 주간에 최소한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시간 활동 원칙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쁘레시디움에서</a:t>
            </a:r>
            <a:r>
              <a:rPr lang="ko-KR" altLang="en-US" sz="1600" dirty="0" smtClean="0"/>
              <a:t> 배당 받은 활동을 보고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보고방법 </a:t>
            </a:r>
            <a:r>
              <a:rPr lang="en-US" altLang="ko-KR" sz="1600" dirty="0" smtClean="0"/>
              <a:t>: “</a:t>
            </a:r>
            <a:r>
              <a:rPr lang="ko-KR" altLang="en-US" sz="1600" dirty="0" smtClean="0"/>
              <a:t>성명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세례명</a:t>
            </a:r>
            <a:r>
              <a:rPr lang="en-US" altLang="ko-KR" sz="1600" dirty="0" smtClean="0"/>
              <a:t>+</a:t>
            </a:r>
            <a:r>
              <a:rPr lang="ko-KR" altLang="en-US" sz="1600" dirty="0" smtClean="0"/>
              <a:t>활동보고 하겠습니다</a:t>
            </a:r>
            <a:r>
              <a:rPr lang="en-US" altLang="ko-KR" sz="1600" dirty="0" smtClean="0"/>
              <a:t>” </a:t>
            </a:r>
            <a:r>
              <a:rPr lang="ko-KR" altLang="en-US" sz="1600" dirty="0" smtClean="0"/>
              <a:t>후에 정확히 활동 내용 상세 보고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우연한 기회에 수행한 활동 및 자유활동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  : </a:t>
            </a:r>
            <a:r>
              <a:rPr lang="ko-KR" altLang="en-US" sz="1600" dirty="0" err="1" smtClean="0"/>
              <a:t>쁘레시디움이</a:t>
            </a:r>
            <a:r>
              <a:rPr lang="ko-KR" altLang="en-US" sz="1600" dirty="0" smtClean="0"/>
              <a:t> 인정하면 정상적인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활동이 되지만 신중한 판단 필요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활동배당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단장은 활동 계획서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단장 계획서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에 의거하여 배당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이행하지 못한 활동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단장의 별도 지시가 없는 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다음 주의 ‘배당된 활동’이 됨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12) </a:t>
            </a:r>
            <a:r>
              <a:rPr lang="ko-KR" altLang="en-US" sz="1600" b="1" dirty="0" err="1" smtClean="0"/>
              <a:t>까떼나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하느님을 찬미하는 성모의 노래 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Magnificat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마니피캇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전 단원이 일어서서 바침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성호경 하지 않음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ko-KR" altLang="en-US" sz="1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13) </a:t>
            </a:r>
            <a:r>
              <a:rPr lang="ko-KR" altLang="en-US" sz="1600" b="1" dirty="0" smtClean="0"/>
              <a:t>선서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입단 후 만 </a:t>
            </a:r>
            <a:r>
              <a:rPr lang="en-US" altLang="ko-KR" sz="1600" dirty="0" smtClean="0"/>
              <a:t>3</a:t>
            </a:r>
            <a:r>
              <a:rPr lang="ko-KR" altLang="en-US" sz="1600" dirty="0" err="1" smtClean="0"/>
              <a:t>개월시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단원으로 봉사를 원하는 단원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선서는 </a:t>
            </a:r>
            <a:r>
              <a:rPr lang="ko-KR" altLang="en-US" sz="1600" dirty="0" err="1" smtClean="0"/>
              <a:t>쁘레시디움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주회합에서</a:t>
            </a:r>
            <a:r>
              <a:rPr lang="ko-KR" altLang="en-US" sz="1600" dirty="0" smtClean="0"/>
              <a:t> 실시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성령께 선서문 낭독으로 선서를 바침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sym typeface="Wingdings"/>
              </a:rPr>
              <a:t> </a:t>
            </a:r>
            <a:r>
              <a:rPr lang="ko-KR" altLang="en-US" sz="1600" dirty="0" smtClean="0">
                <a:sym typeface="Wingdings"/>
              </a:rPr>
              <a:t>선서준비 </a:t>
            </a:r>
            <a:r>
              <a:rPr lang="en-US" altLang="ko-KR" sz="1600" dirty="0" smtClean="0">
                <a:sym typeface="Wingdings"/>
              </a:rPr>
              <a:t>: </a:t>
            </a:r>
            <a:r>
              <a:rPr lang="ko-KR" altLang="en-US" sz="1600" dirty="0" smtClean="0"/>
              <a:t>부단장은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주일 전에 예고 및 지도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 “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단기를 손에 쥐고</a:t>
            </a:r>
            <a:r>
              <a:rPr lang="en-US" altLang="ko-KR" sz="1600" dirty="0" smtClean="0"/>
              <a:t>”</a:t>
            </a:r>
            <a:r>
              <a:rPr lang="ko-KR" altLang="en-US" sz="1600" dirty="0" smtClean="0"/>
              <a:t>에서 벡실리움 깃대를 오른손으로 선서 끝까지 쥐고 있음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 </a:t>
            </a:r>
            <a:r>
              <a:rPr lang="ko-KR" altLang="en-US" sz="1600" dirty="0" err="1" smtClean="0"/>
              <a:t>퇴단</a:t>
            </a:r>
            <a:r>
              <a:rPr lang="ko-KR" altLang="en-US" sz="1600" dirty="0" smtClean="0"/>
              <a:t> 후 재 입단 </a:t>
            </a:r>
            <a:r>
              <a:rPr lang="en-US" altLang="ko-KR" sz="1600" dirty="0" smtClean="0"/>
              <a:t>: 3</a:t>
            </a:r>
            <a:r>
              <a:rPr lang="ko-KR" altLang="en-US" sz="1600" dirty="0" smtClean="0"/>
              <a:t>개월의 수련 기간 및 선서 </a:t>
            </a:r>
            <a:r>
              <a:rPr lang="en-US" altLang="ko-KR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 </a:t>
            </a:r>
            <a:r>
              <a:rPr lang="ko-KR" altLang="en-US" sz="1600" dirty="0" smtClean="0"/>
              <a:t>두 사람 이상의 예비단원의 선서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선서를 할 수 있으나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결코 바람직하지 않음</a:t>
            </a:r>
            <a:r>
              <a:rPr lang="en-US" altLang="ko-KR" sz="1600" dirty="0" smtClean="0"/>
              <a:t>.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 </a:t>
            </a:r>
            <a:r>
              <a:rPr lang="ko-KR" altLang="en-US" sz="1600" dirty="0" smtClean="0"/>
              <a:t>예비단원의 수련기간 연장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개월간 연장</a:t>
            </a:r>
            <a:r>
              <a:rPr lang="en-US" altLang="ko-KR" sz="1600" dirty="0" smtClean="0"/>
              <a:t>, 6</a:t>
            </a:r>
            <a:r>
              <a:rPr lang="ko-KR" altLang="en-US" sz="1600" dirty="0" smtClean="0"/>
              <a:t>개월 이내에 선서하지 않을 경우 </a:t>
            </a:r>
            <a:r>
              <a:rPr lang="ko-KR" altLang="en-US" sz="1600" dirty="0" err="1" smtClean="0"/>
              <a:t>퇴단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14) </a:t>
            </a:r>
            <a:r>
              <a:rPr lang="ko-KR" altLang="en-US" sz="1600" b="1" dirty="0" smtClean="0"/>
              <a:t>훈화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err="1" smtClean="0"/>
              <a:t>영적지도자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사제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대리자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사제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수도자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트리뷴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가 담당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</a:t>
            </a:r>
            <a:r>
              <a:rPr lang="ko-KR" altLang="en-US" sz="1600" dirty="0" smtClean="0"/>
              <a:t> 단장 또는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단장이 지명한 단원이 대신함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교본 해설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마리애지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영성서적</a:t>
            </a:r>
            <a:r>
              <a:rPr lang="en-US" altLang="ko-KR" sz="1600" dirty="0" smtClean="0"/>
              <a:t>)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>
                <a:sym typeface="Wingdings"/>
              </a:rPr>
              <a:t>  </a:t>
            </a:r>
            <a:r>
              <a:rPr lang="ko-KR" altLang="en-US" sz="1600" dirty="0" err="1" smtClean="0"/>
              <a:t>레지오에</a:t>
            </a:r>
            <a:r>
              <a:rPr lang="ko-KR" altLang="en-US" sz="1600" dirty="0" smtClean="0"/>
              <a:t> 경륜이 있고 훈화할 만한 자격을 갖춘 단원을 지명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쁘레시디움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주회합</a:t>
            </a:r>
            <a:endParaRPr lang="ko-KR" altLang="en-US" sz="2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15) </a:t>
            </a:r>
            <a:r>
              <a:rPr lang="ko-KR" altLang="en-US" sz="1600" b="1" dirty="0" smtClean="0"/>
              <a:t>비밀헌금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형편대로 준비한 헌금을 봉헌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레지오의</a:t>
            </a:r>
            <a:r>
              <a:rPr lang="ko-KR" altLang="en-US" sz="1600" dirty="0" smtClean="0"/>
              <a:t> 발전 자금의 근원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비밀헌금 주머니는 탁자 밑으로 돌려 회의 진행에 지장 없도록 함</a:t>
            </a:r>
            <a:endParaRPr lang="en-US" altLang="ko-KR" sz="10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헌금을 준비하지 못한 경우 일단 비밀헌금 주머니에 손을 넣어야 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>
                <a:sym typeface="Wingdings"/>
              </a:rPr>
              <a:t>  </a:t>
            </a:r>
            <a:r>
              <a:rPr lang="ko-KR" altLang="en-US" sz="1600" dirty="0" smtClean="0"/>
              <a:t>준비하지 못한 헌금은 차주 비밀헌금에 포함하여 준비함이 바람직함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altLang="ko-KR" sz="10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/>
              <a:t>16) </a:t>
            </a:r>
            <a:r>
              <a:rPr lang="ko-KR" altLang="en-US" sz="1600" b="1" dirty="0" smtClean="0"/>
              <a:t>활동배당</a:t>
            </a:r>
            <a:endParaRPr lang="en-US" altLang="ko-KR" sz="1600" b="1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2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조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조별로 활동을 배당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혼자서 수행해야 할 개인 활동 배당 가능</a:t>
            </a:r>
            <a:r>
              <a:rPr lang="en-US" altLang="ko-KR" sz="1600" dirty="0" smtClean="0"/>
              <a:t>)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긴급한 활동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先 활동 後 보고 </a:t>
            </a:r>
            <a:r>
              <a:rPr lang="ko-KR" altLang="en-US" sz="1600" dirty="0" smtClean="0">
                <a:latin typeface="바탕체"/>
                <a:ea typeface="바탕체"/>
              </a:rPr>
              <a:t>☞ </a:t>
            </a:r>
            <a:r>
              <a:rPr lang="ko-KR" altLang="en-US" sz="1600" dirty="0" smtClean="0"/>
              <a:t>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年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또는 월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月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배당</a:t>
            </a:r>
            <a:r>
              <a:rPr lang="en-US" altLang="ko-KR" sz="1600" dirty="0" smtClean="0"/>
              <a:t> (</a:t>
            </a:r>
            <a:r>
              <a:rPr lang="ko-KR" altLang="en-US" sz="1600" dirty="0" smtClean="0"/>
              <a:t>응급환자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상가 돌봄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● </a:t>
            </a:r>
            <a:r>
              <a:rPr lang="ko-KR" altLang="en-US" sz="1600" dirty="0" smtClean="0"/>
              <a:t>활동 배당 시 주의사항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① 단원들에게 자유 활동을 배당해서는 안 된다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② 신심행위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기도</a:t>
            </a:r>
            <a:r>
              <a:rPr lang="en-US" altLang="ko-KR" sz="1600" dirty="0" smtClean="0"/>
              <a:t>/</a:t>
            </a:r>
            <a:r>
              <a:rPr lang="ko-KR" altLang="en-US" sz="1600" dirty="0" err="1" smtClean="0"/>
              <a:t>평일미사</a:t>
            </a:r>
            <a:r>
              <a:rPr lang="ko-KR" altLang="en-US" sz="1600" dirty="0" smtClean="0"/>
              <a:t> 참례 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활동 배당할 수 없음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영생생활로 보고 받음 </a:t>
            </a:r>
            <a:endParaRPr lang="en-US" altLang="ko-KR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③ </a:t>
            </a:r>
            <a:r>
              <a:rPr lang="ko-KR" altLang="en-US" sz="1600" dirty="0" err="1" smtClean="0"/>
              <a:t>평일미사</a:t>
            </a:r>
            <a:r>
              <a:rPr lang="ko-KR" altLang="en-US" sz="1600" dirty="0" smtClean="0"/>
              <a:t> 참례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활동으로 인정되지 않음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평일미사</a:t>
            </a:r>
            <a:r>
              <a:rPr lang="ko-KR" altLang="en-US" sz="1600" dirty="0" smtClean="0"/>
              <a:t> 참례의 권유 활동은 배당 가능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④ 예비단원 활동 배당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단장은 교본 읽기 활동을 적극 배당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dirty="0" smtClean="0"/>
              <a:t>⑤ 예외적 기도 활동 배당 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• </a:t>
            </a:r>
            <a:r>
              <a:rPr lang="ko-KR" altLang="en-US" sz="1600" dirty="0" smtClean="0"/>
              <a:t>교구장의 지시에 의한 공동체의 기도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 smtClean="0"/>
              <a:t>   • </a:t>
            </a:r>
            <a:r>
              <a:rPr lang="ko-KR" altLang="en-US" sz="1600" dirty="0" smtClean="0"/>
              <a:t>국가평의회인 </a:t>
            </a:r>
            <a:r>
              <a:rPr lang="ko-KR" altLang="en-US" sz="1600" dirty="0" err="1" smtClean="0"/>
              <a:t>세나뚜스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교구 평의회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결정에 따 른 </a:t>
            </a:r>
            <a:r>
              <a:rPr lang="ko-KR" altLang="en-US" sz="1600" dirty="0" err="1" smtClean="0"/>
              <a:t>레지오</a:t>
            </a:r>
            <a:r>
              <a:rPr lang="ko-KR" altLang="en-US" sz="1600" dirty="0" smtClean="0"/>
              <a:t> 공동체의 기도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9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7068</Words>
  <Application>Microsoft Office PowerPoint</Application>
  <PresentationFormat>화면 슬라이드 쇼(4:3)</PresentationFormat>
  <Paragraphs>907</Paragraphs>
  <Slides>52</Slides>
  <Notes>52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52</vt:i4>
      </vt:variant>
    </vt:vector>
  </HeadingPairs>
  <TitlesOfParts>
    <vt:vector size="53" baseType="lpstr">
      <vt:lpstr>Office 테마</vt:lpstr>
      <vt:lpstr>레지오 마리애 관리 및 운영 지침</vt:lpstr>
      <vt:lpstr>목차</vt:lpstr>
      <vt:lpstr>쁘레시디움 주회합</vt:lpstr>
      <vt:lpstr>쁘레시디움 주회합</vt:lpstr>
      <vt:lpstr>쁘레시디움 주회합</vt:lpstr>
      <vt:lpstr>쁘레시디움 주회합</vt:lpstr>
      <vt:lpstr>쁘레시디움 주회합</vt:lpstr>
      <vt:lpstr>쁘레시디움 주회합</vt:lpstr>
      <vt:lpstr>쁘레시디움 주회합</vt:lpstr>
      <vt:lpstr>쁘레시디움 주회합</vt:lpstr>
      <vt:lpstr>쁘레시디움 간부의 수칙 – 간부의 일반적 수칙</vt:lpstr>
      <vt:lpstr>쁘레시디움 간부의 수칙 –직책별 임무 (단장) </vt:lpstr>
      <vt:lpstr>쁘레시디움 간부의 수칙 –직책별 임무 (단장) </vt:lpstr>
      <vt:lpstr>쁘레시디움 간부의 수칙 –직책별 임무 (부단장) </vt:lpstr>
      <vt:lpstr>쁘레시디움 간부의 수칙 –직책별 임무 (부단장) </vt:lpstr>
      <vt:lpstr>쁘레시디움 간부의 수칙 –직책별 임무 (부단장) </vt:lpstr>
      <vt:lpstr>쁘레시디움 간부의 수칙 –직책별 임무 (부단장) </vt:lpstr>
      <vt:lpstr>쁘레시디움 간부의 수칙 –직책별 임무 (서기) </vt:lpstr>
      <vt:lpstr>쁘레시디움 간부의 수칙 –직책별 임무 (서기) </vt:lpstr>
      <vt:lpstr>쁘레시디움 간부의 수칙 –직책별 임무 (서기) </vt:lpstr>
      <vt:lpstr>쁘레시디움 간부의 수칙 –직책별 임무 (서기) </vt:lpstr>
      <vt:lpstr>쁘레시디움 간부의 수칙 –직책별 임무 (회계) </vt:lpstr>
      <vt:lpstr>쁘레시디움 간부의 수칙 –직책별 임무 (회계) </vt:lpstr>
      <vt:lpstr>쁘레시디움 간부의 수칙 –직책별 임무 (회계)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쁘레시디움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  <vt:lpstr>평의회의 관리와 운영 </vt:lpstr>
    </vt:vector>
  </TitlesOfParts>
  <Company>DoosanHeavy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김문생(Moonseang Kim) 차장 두산중공업</dc:creator>
  <cp:lastModifiedBy>systems</cp:lastModifiedBy>
  <cp:revision>811</cp:revision>
  <cp:lastPrinted>2015-04-23T06:35:29Z</cp:lastPrinted>
  <dcterms:created xsi:type="dcterms:W3CDTF">2014-11-07T07:44:16Z</dcterms:created>
  <dcterms:modified xsi:type="dcterms:W3CDTF">2017-05-23T00:45:29Z</dcterms:modified>
</cp:coreProperties>
</file>