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8" r:id="rId2"/>
    <p:sldId id="389" r:id="rId3"/>
    <p:sldId id="404" r:id="rId4"/>
    <p:sldId id="405" r:id="rId5"/>
    <p:sldId id="406" r:id="rId6"/>
    <p:sldId id="390" r:id="rId7"/>
    <p:sldId id="403" r:id="rId8"/>
    <p:sldId id="312" r:id="rId9"/>
    <p:sldId id="310" r:id="rId10"/>
    <p:sldId id="313" r:id="rId11"/>
    <p:sldId id="409" r:id="rId12"/>
    <p:sldId id="311" r:id="rId13"/>
    <p:sldId id="314" r:id="rId14"/>
    <p:sldId id="410" r:id="rId15"/>
    <p:sldId id="315" r:id="rId16"/>
    <p:sldId id="316" r:id="rId17"/>
    <p:sldId id="317" r:id="rId18"/>
    <p:sldId id="381" r:id="rId19"/>
    <p:sldId id="408" r:id="rId20"/>
    <p:sldId id="319" r:id="rId21"/>
    <p:sldId id="318" r:id="rId22"/>
    <p:sldId id="320" r:id="rId23"/>
    <p:sldId id="321" r:id="rId24"/>
    <p:sldId id="414" r:id="rId25"/>
    <p:sldId id="411" r:id="rId26"/>
    <p:sldId id="322" r:id="rId27"/>
    <p:sldId id="323" r:id="rId28"/>
    <p:sldId id="324" r:id="rId29"/>
    <p:sldId id="402" r:id="rId30"/>
    <p:sldId id="325" r:id="rId31"/>
    <p:sldId id="412" r:id="rId32"/>
    <p:sldId id="326" r:id="rId33"/>
    <p:sldId id="327" r:id="rId34"/>
    <p:sldId id="328" r:id="rId35"/>
    <p:sldId id="413" r:id="rId36"/>
    <p:sldId id="398" r:id="rId37"/>
    <p:sldId id="330" r:id="rId38"/>
    <p:sldId id="392" r:id="rId39"/>
    <p:sldId id="393" r:id="rId40"/>
    <p:sldId id="394" r:id="rId41"/>
    <p:sldId id="399" r:id="rId42"/>
    <p:sldId id="400" r:id="rId43"/>
    <p:sldId id="385" r:id="rId44"/>
    <p:sldId id="372" r:id="rId45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3" autoAdjust="0"/>
    <p:restoredTop sz="99322" autoAdjust="0"/>
  </p:normalViewPr>
  <p:slideViewPr>
    <p:cSldViewPr snapToGrid="0">
      <p:cViewPr>
        <p:scale>
          <a:sx n="80" d="100"/>
          <a:sy n="80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A119B-6467-44E3-A46D-70A44D5404E0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52CB-569C-4C6F-BB1D-0492225271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찬미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예수님</a:t>
            </a:r>
            <a:r>
              <a:rPr lang="en-US" altLang="ko-KR" dirty="0" smtClean="0"/>
              <a:t>!!!  </a:t>
            </a:r>
            <a:r>
              <a:rPr lang="ko-KR" altLang="en-US" dirty="0" smtClean="0"/>
              <a:t>존경하는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바쁘신데도 불구하고 </a:t>
            </a:r>
            <a:endParaRPr lang="en-US" altLang="ko-KR" dirty="0" smtClean="0"/>
          </a:p>
          <a:p>
            <a:r>
              <a:rPr lang="ko-KR" altLang="en-US" dirty="0" smtClean="0"/>
              <a:t>오늘 직책 교육에 참여를 해주시어 고맙습니다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교육목적은 전 단원의 간부 역할을</a:t>
            </a:r>
            <a:r>
              <a:rPr lang="ko-KR" altLang="en-US" baseline="0" dirty="0" smtClean="0"/>
              <a:t> 부담을 가지기 않고 쉽게 할 수 있도록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하기 위한 것입니다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교육내용은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의미와 목적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운영과 활동에 관련 주요사항</a:t>
            </a:r>
            <a:r>
              <a:rPr lang="en-US" altLang="ko-KR" baseline="0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4</a:t>
            </a:r>
            <a:r>
              <a:rPr lang="ko-KR" altLang="en-US" baseline="0" dirty="0" smtClean="0"/>
              <a:t>간부의 역할로 구성되어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교육인원은 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명에서 사림을 합치면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명 정도이며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교육일정은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월부터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7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9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11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12</a:t>
            </a:r>
            <a:r>
              <a:rPr lang="ko-KR" altLang="en-US" dirty="0" smtClean="0"/>
              <a:t>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차례를 실시할 예정입니다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교육시간은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시간이 계획되어 있으나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가급적 </a:t>
            </a:r>
            <a:r>
              <a:rPr lang="en-US" altLang="ko-KR" baseline="0" dirty="0" smtClean="0"/>
              <a:t>30</a:t>
            </a:r>
            <a:r>
              <a:rPr lang="ko-KR" altLang="en-US" baseline="0" dirty="0" smtClean="0"/>
              <a:t>분 정도는 당겨서 마치도록 하겠습니다</a:t>
            </a:r>
            <a:r>
              <a:rPr lang="en-US" altLang="ko-KR" baseline="0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baseline="0" dirty="0" smtClean="0"/>
              <a:t>늦은 시간 많이 피곤 </a:t>
            </a:r>
            <a:r>
              <a:rPr lang="ko-KR" altLang="en-US" baseline="0" dirty="0" err="1" smtClean="0"/>
              <a:t>하실텐데</a:t>
            </a:r>
            <a:r>
              <a:rPr lang="ko-KR" altLang="en-US" baseline="0" dirty="0" smtClean="0"/>
              <a:t> 동료단원을 위로하는 시간을 가지도록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왼쪽으로 돌아 </a:t>
            </a:r>
            <a:r>
              <a:rPr lang="ko-KR" altLang="en-US" baseline="0" dirty="0" err="1" smtClean="0"/>
              <a:t>앉으십시요</a:t>
            </a:r>
            <a:r>
              <a:rPr lang="en-US" altLang="ko-KR" baseline="0" dirty="0" smtClean="0"/>
              <a:t>! “</a:t>
            </a:r>
            <a:r>
              <a:rPr lang="ko-KR" altLang="en-US" baseline="0" dirty="0" smtClean="0"/>
              <a:t>자 그동안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하시느라 고생 많으셨습니다</a:t>
            </a:r>
            <a:r>
              <a:rPr lang="en-US" altLang="ko-KR" baseline="0" dirty="0" smtClean="0"/>
              <a:t>.” </a:t>
            </a:r>
            <a:r>
              <a:rPr lang="ko-KR" altLang="en-US" baseline="0" dirty="0" smtClean="0"/>
              <a:t>격려의 말과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함께 어깨를 주물러주겠습니다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힘껏 꽉꽉 주물러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혹시 평소 감정이 있는 분이 앞에</a:t>
            </a:r>
            <a:endParaRPr lang="en-US" altLang="ko-KR" baseline="0" dirty="0" smtClean="0"/>
          </a:p>
          <a:p>
            <a:r>
              <a:rPr lang="ko-KR" altLang="en-US" baseline="0" dirty="0" smtClean="0"/>
              <a:t>앉아 계시면 감정을 넣어서 더욱 꽉꽉 눌러 </a:t>
            </a:r>
            <a:r>
              <a:rPr lang="ko-KR" altLang="en-US" baseline="0" dirty="0" err="1" smtClean="0"/>
              <a:t>주십시요</a:t>
            </a:r>
            <a:r>
              <a:rPr lang="en-US" altLang="ko-KR" baseline="0" dirty="0" smtClean="0"/>
              <a:t>! </a:t>
            </a:r>
            <a:r>
              <a:rPr lang="ko-KR" altLang="en-US" baseline="0" dirty="0" smtClean="0"/>
              <a:t>자 반대로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다음으로 </a:t>
            </a:r>
            <a:r>
              <a:rPr lang="en-US" altLang="ko-KR" dirty="0" smtClean="0"/>
              <a:t>2015</a:t>
            </a:r>
            <a:r>
              <a:rPr lang="ko-KR" altLang="en-US" dirty="0" smtClean="0"/>
              <a:t>년 창원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천상은총의 어머니 </a:t>
            </a:r>
            <a:r>
              <a:rPr lang="ko-KR" altLang="en-US" dirty="0" err="1" smtClean="0"/>
              <a:t>꼬미시움의</a:t>
            </a:r>
            <a:r>
              <a:rPr lang="ko-KR" altLang="en-US" dirty="0" smtClean="0"/>
              <a:t> 활동계획을 한 번 보도록 하죠</a:t>
            </a:r>
            <a:r>
              <a:rPr lang="en-US" altLang="ko-KR" dirty="0" smtClean="0"/>
              <a:t>!</a:t>
            </a:r>
          </a:p>
          <a:p>
            <a:r>
              <a:rPr lang="ko-KR" altLang="en-US" dirty="0" smtClean="0"/>
              <a:t>이미 여러분들에게 배부된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보지 않으면 분이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성월별</a:t>
            </a:r>
            <a:r>
              <a:rPr lang="ko-KR" altLang="en-US" dirty="0" smtClean="0"/>
              <a:t> 기도 활동을 많이 하자는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기도는 무엇이죠</a:t>
            </a:r>
            <a:r>
              <a:rPr lang="en-US" altLang="ko-KR" dirty="0" smtClean="0"/>
              <a:t>? </a:t>
            </a:r>
            <a:r>
              <a:rPr lang="ko-KR" altLang="en-US" dirty="0" smtClean="0"/>
              <a:t>마음의 보약입니다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두번째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레지오마리애</a:t>
            </a:r>
            <a:r>
              <a:rPr lang="ko-KR" altLang="en-US" dirty="0" smtClean="0"/>
              <a:t> 관리 및 운영지침서 연구입니다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이미 </a:t>
            </a:r>
            <a:r>
              <a:rPr lang="ko-KR" altLang="en-US" dirty="0" err="1" smtClean="0"/>
              <a:t>쁘레시디움별로</a:t>
            </a:r>
            <a:r>
              <a:rPr lang="ko-KR" altLang="en-US" dirty="0" smtClean="0"/>
              <a:t> 배포가 되었으며 </a:t>
            </a:r>
            <a:endParaRPr lang="en-US" altLang="ko-KR" dirty="0" smtClean="0"/>
          </a:p>
          <a:p>
            <a:r>
              <a:rPr lang="ko-KR" altLang="en-US" dirty="0" err="1" smtClean="0"/>
              <a:t>주회합</a:t>
            </a:r>
            <a:r>
              <a:rPr lang="ko-KR" altLang="en-US" dirty="0" smtClean="0"/>
              <a:t> 교본연구시간에 하도록 활동배당이 되었습니다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혹시 </a:t>
            </a:r>
            <a:r>
              <a:rPr lang="ko-KR" altLang="en-US" dirty="0" err="1" smtClean="0"/>
              <a:t>안하는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쁘레시디움이</a:t>
            </a:r>
            <a:r>
              <a:rPr lang="ko-KR" altLang="en-US" dirty="0" smtClean="0"/>
              <a:t> 있는가요</a:t>
            </a:r>
            <a:r>
              <a:rPr lang="en-US" altLang="ko-KR" dirty="0" smtClean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진주조개와 같은 창원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천상은총의 어머니 </a:t>
            </a:r>
            <a:r>
              <a:rPr lang="ko-KR" altLang="en-US" dirty="0" err="1" smtClean="0"/>
              <a:t>꼬미시움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 여러분 파이팅 </a:t>
            </a:r>
            <a:r>
              <a:rPr lang="ko-KR" altLang="en-US" dirty="0" err="1" smtClean="0"/>
              <a:t>하십시요</a:t>
            </a:r>
            <a:endParaRPr lang="en-US" altLang="ko-KR" dirty="0" smtClean="0"/>
          </a:p>
          <a:p>
            <a:r>
              <a:rPr lang="ko-KR" altLang="en-US" dirty="0" err="1" smtClean="0"/>
              <a:t>피그말리온</a:t>
            </a:r>
            <a:r>
              <a:rPr lang="ko-KR" altLang="en-US" dirty="0" smtClean="0"/>
              <a:t> 효과를 아십니까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그렇게 생각하고 그렇게 염원하면 그렇게 이루어집니다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행복하세요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늦은 시간까지 교육 받느라 고생하셨습니다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마침기도로</a:t>
            </a:r>
            <a:r>
              <a:rPr lang="ko-KR" altLang="en-US" dirty="0" smtClean="0"/>
              <a:t> 교육을 마치도록 하겠습니다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교육에 앞서 시작기도를 바치도록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세번째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쁘레시디움</a:t>
            </a:r>
            <a:r>
              <a:rPr lang="ko-KR" altLang="en-US" dirty="0" smtClean="0"/>
              <a:t> </a:t>
            </a:r>
            <a:r>
              <a:rPr lang="en-US" altLang="ko-KR" dirty="0" smtClean="0"/>
              <a:t>8</a:t>
            </a:r>
            <a:r>
              <a:rPr lang="ko-KR" altLang="en-US" dirty="0" smtClean="0"/>
              <a:t>명 이상 단원확보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예비자모집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냉담교우회두</a:t>
            </a:r>
            <a:r>
              <a:rPr lang="ko-KR" altLang="en-US" dirty="0" smtClean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명 이상 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네번째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소공동체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행사에 적극적인 관심과 참여를 하자는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소공동체가 활성화가 되면 이웃에 있는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냉담교우 등 정보를 얻을 수 있습니다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대상을 찾을 수 있다는 것입니다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가만히 앉아서 사람 없다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성당내부에서 다른 봉사 활동하는 사람 붙잡고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가입하라 하면 누가 하겠습니까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봉사는 자기가 감당할 수 있을 만큼 해야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활동 대상자는 전입교우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우리 본당에 </a:t>
            </a:r>
            <a:r>
              <a:rPr lang="ko-KR" altLang="en-US" dirty="0" err="1" smtClean="0"/>
              <a:t>노블파크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트리비앙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현대 등등 주보 한 번 </a:t>
            </a:r>
            <a:r>
              <a:rPr lang="ko-KR" altLang="en-US" dirty="0" err="1" smtClean="0"/>
              <a:t>보십시요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매주 </a:t>
            </a:r>
            <a:r>
              <a:rPr lang="ko-KR" altLang="en-US" dirty="0" err="1" smtClean="0"/>
              <a:t>전입오는</a:t>
            </a:r>
            <a:r>
              <a:rPr lang="ko-KR" altLang="en-US" dirty="0" smtClean="0"/>
              <a:t> 신자가 </a:t>
            </a:r>
            <a:r>
              <a:rPr lang="en-US" altLang="ko-KR" dirty="0" smtClean="0"/>
              <a:t>2-3</a:t>
            </a:r>
            <a:r>
              <a:rPr lang="ko-KR" altLang="en-US" dirty="0" smtClean="0"/>
              <a:t>명씩이나 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분들 다른 본당에 열심히 봉사하고 있다가 우리 본당에 오셔 가지고 잠수합니다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까치발 하고 쥐 죽은 듯이 주일미사만 참여합니다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행여 </a:t>
            </a:r>
            <a:r>
              <a:rPr lang="ko-KR" altLang="en-US" dirty="0" err="1" smtClean="0"/>
              <a:t>들킬까봐</a:t>
            </a:r>
            <a:r>
              <a:rPr lang="ko-KR" altLang="en-US" dirty="0" smtClean="0"/>
              <a:t>  숨도 </a:t>
            </a:r>
            <a:r>
              <a:rPr lang="ko-KR" altLang="en-US" dirty="0" err="1" smtClean="0"/>
              <a:t>안쉬고</a:t>
            </a:r>
            <a:r>
              <a:rPr lang="en-US" altLang="ko-KR" dirty="0" smtClean="0"/>
              <a:t>,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커피도 안 마시고 바로 집으로 직행합니다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그러니 우리는 맨 날 아는 사람과 커피 한잔 </a:t>
            </a:r>
            <a:r>
              <a:rPr lang="en-US" altLang="ko-KR" dirty="0" smtClean="0"/>
              <a:t>!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 다음 활동 대상자는 예비신자 입니다</a:t>
            </a:r>
            <a:r>
              <a:rPr lang="en-US" altLang="ko-KR" dirty="0" smtClean="0"/>
              <a:t>.  </a:t>
            </a:r>
            <a:r>
              <a:rPr lang="ko-KR" altLang="en-US" dirty="0" err="1" smtClean="0"/>
              <a:t>레지오의</a:t>
            </a:r>
            <a:r>
              <a:rPr lang="ko-KR" altLang="en-US" dirty="0" smtClean="0"/>
              <a:t> 기본적인 활동은 선교입니다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우리 본당에는 사실 예비신자가 너무 적은 것 같습니다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선교활동을 잘 수행하여 예비신자들을 많이 확보하고 교리가 끝나면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이 예비신자들을 대상으로 </a:t>
            </a:r>
            <a:r>
              <a:rPr lang="ko-KR" altLang="en-US" dirty="0" err="1" smtClean="0"/>
              <a:t>레지오에</a:t>
            </a:r>
            <a:r>
              <a:rPr lang="ko-KR" altLang="en-US" dirty="0" smtClean="0"/>
              <a:t> 가입을 </a:t>
            </a:r>
            <a:r>
              <a:rPr lang="ko-KR" altLang="en-US" dirty="0" err="1" smtClean="0"/>
              <a:t>시키</a:t>
            </a:r>
            <a:r>
              <a:rPr lang="ko-KR" altLang="en-US" dirty="0" smtClean="0"/>
              <a:t> 단원을 확보할 수 있는 가장 좋은 방법입니다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또한  본당 </a:t>
            </a:r>
            <a:r>
              <a:rPr lang="ko-KR" altLang="en-US" dirty="0" err="1" smtClean="0"/>
              <a:t>제단체에</a:t>
            </a:r>
            <a:r>
              <a:rPr lang="ko-KR" altLang="en-US" dirty="0" smtClean="0"/>
              <a:t> 가입을 시켜 봉사의 참 맛을 알 수 있도록 해야 합니다</a:t>
            </a:r>
            <a:r>
              <a:rPr lang="en-US" altLang="ko-KR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그러면 우선 선교를 많이 하여야 하고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교리중일</a:t>
            </a:r>
            <a:r>
              <a:rPr lang="ko-KR" altLang="en-US" dirty="0" smtClean="0"/>
              <a:t> 때 돌봄 활동을 잘 해야 되지 않겠습니까</a:t>
            </a:r>
            <a:r>
              <a:rPr lang="en-US" altLang="ko-KR" dirty="0" smtClean="0"/>
              <a:t>?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</a:t>
            </a:r>
            <a:r>
              <a:rPr lang="ko-KR" altLang="en-US" baseline="0" dirty="0" smtClean="0"/>
              <a:t> 차원에서 다 같이 돌봄을 하면 단원 확보가 가능할 것입니다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운영측면은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의무교육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직책교육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각종 행사에 많은 참여를 하셔야 합니다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올해 하반기에 </a:t>
            </a:r>
            <a:r>
              <a:rPr lang="en-US" altLang="ko-KR" baseline="0" dirty="0" smtClean="0"/>
              <a:t>1</a:t>
            </a:r>
            <a:r>
              <a:rPr lang="ko-KR" altLang="en-US" baseline="0" dirty="0" smtClean="0"/>
              <a:t>단계 기사 순회교육을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 </a:t>
            </a:r>
            <a:r>
              <a:rPr lang="en-US" altLang="ko-KR" baseline="0" dirty="0" smtClean="0"/>
              <a:t>11</a:t>
            </a:r>
            <a:r>
              <a:rPr lang="ko-KR" altLang="en-US" baseline="0" dirty="0" smtClean="0"/>
              <a:t>월 중에 실시할 계획입니다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본 교육은 선교활동에 대한 중요성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선교방법 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체험을 통해 선교를 활동에 도움이 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되는 교육으로 </a:t>
            </a:r>
            <a:r>
              <a:rPr lang="ko-KR" altLang="en-US" baseline="0" dirty="0" err="1" smtClean="0"/>
              <a:t>레지오</a:t>
            </a:r>
            <a:r>
              <a:rPr lang="ko-KR" altLang="en-US" baseline="0" dirty="0" smtClean="0"/>
              <a:t> 단원이라면 누구나 참석을 해야 합니다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매년 </a:t>
            </a:r>
            <a:r>
              <a:rPr lang="en-US" altLang="ko-KR" baseline="0" dirty="0" smtClean="0"/>
              <a:t>60</a:t>
            </a:r>
            <a:r>
              <a:rPr lang="ko-KR" altLang="en-US" baseline="0" dirty="0" smtClean="0"/>
              <a:t>명 정도씩 실시할 예정입니다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다음은 우리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레지오의</a:t>
            </a:r>
            <a:r>
              <a:rPr lang="ko-KR" altLang="en-US" baseline="0" dirty="0" smtClean="0"/>
              <a:t> 현실적인 문제를 한 번 살펴보도록 하겠습니다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여러분들께서 생각하는 현실적인 문제는 무엇이 있겠습니까</a:t>
            </a:r>
            <a:r>
              <a:rPr lang="en-US" altLang="ko-KR" baseline="0" dirty="0" smtClean="0"/>
              <a:t>?</a:t>
            </a:r>
          </a:p>
          <a:p>
            <a:r>
              <a:rPr lang="ko-KR" altLang="en-US" baseline="0" dirty="0" smtClean="0"/>
              <a:t>한 번 말씀해 주실 분 손을 들어 보시겠어요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저하고 눈을 마주치지 않습니다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전통부채 나갑니다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공짜입니다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네 저기 형제님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요기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자매님</a:t>
            </a:r>
            <a:r>
              <a:rPr lang="en-US" altLang="ko-KR" baseline="0" dirty="0" smtClean="0"/>
              <a:t>? </a:t>
            </a:r>
            <a:r>
              <a:rPr lang="ko-KR" altLang="en-US" baseline="0" dirty="0" smtClean="0"/>
              <a:t>여러분이 평소에 느끼는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자주 이야기 하는 것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다 공감합니까</a:t>
            </a:r>
            <a:r>
              <a:rPr lang="en-US" altLang="ko-KR" baseline="0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 그러면 </a:t>
            </a:r>
            <a:r>
              <a:rPr lang="ko-KR" altLang="en-US" dirty="0" err="1" smtClean="0"/>
              <a:t>쁘레시디움은</a:t>
            </a:r>
            <a:r>
              <a:rPr lang="ko-KR" altLang="en-US" dirty="0" smtClean="0"/>
              <a:t> 나에게 어떤 의미입니까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동료단원은 나에게 어떤 존재입니까</a:t>
            </a:r>
            <a:r>
              <a:rPr lang="en-US" altLang="ko-KR" dirty="0" smtClean="0"/>
              <a:t>?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쁘레시디움에서</a:t>
            </a:r>
            <a:r>
              <a:rPr lang="ko-KR" altLang="en-US" dirty="0" smtClean="0"/>
              <a:t> 네 간부는 어떤 역할을 하는 건가요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 smtClean="0"/>
              <a:t>쁘레시디움의</a:t>
            </a:r>
            <a:r>
              <a:rPr lang="ko-KR" altLang="en-US" dirty="0" smtClean="0"/>
              <a:t> 간부가 아닌 일반단원은 어떤 역할을 하는 건가요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레지오에서</a:t>
            </a:r>
            <a:r>
              <a:rPr lang="ko-KR" altLang="en-US" dirty="0" smtClean="0"/>
              <a:t> 사용하는 조직 등 모든 용어는 로마 군대 조직을 </a:t>
            </a:r>
            <a:endParaRPr lang="en-US" altLang="ko-KR" dirty="0" smtClean="0"/>
          </a:p>
          <a:p>
            <a:r>
              <a:rPr lang="ko-KR" altLang="en-US" dirty="0" smtClean="0"/>
              <a:t>본떠서 만든 것이라고 다들 알고 계시죠</a:t>
            </a:r>
            <a:r>
              <a:rPr lang="en-US" altLang="ko-KR" dirty="0" smtClean="0"/>
              <a:t>! </a:t>
            </a:r>
            <a:r>
              <a:rPr lang="ko-KR" altLang="en-US" dirty="0" smtClean="0"/>
              <a:t>그러면 왜 군대 조직처럼 운영될까요</a:t>
            </a:r>
            <a:r>
              <a:rPr lang="en-US" altLang="ko-KR" dirty="0" smtClean="0"/>
              <a:t>?</a:t>
            </a:r>
          </a:p>
          <a:p>
            <a:r>
              <a:rPr lang="ko-KR" altLang="en-US" dirty="0" err="1" smtClean="0"/>
              <a:t>레지오는</a:t>
            </a:r>
            <a:r>
              <a:rPr lang="ko-KR" altLang="en-US" dirty="0" smtClean="0"/>
              <a:t> 성모님의 군대로서 군대와 유사한 조직체계로 운영되며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최전방에서 전투에 임하는 자세로 선교활동을 하는 조직이라는 것입니다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만약 실제 전투에서 소대장이 전사했다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어떻게 합니까</a:t>
            </a:r>
            <a:r>
              <a:rPr lang="en-US" altLang="ko-KR" dirty="0" smtClean="0"/>
              <a:t>? </a:t>
            </a:r>
          </a:p>
          <a:p>
            <a:r>
              <a:rPr lang="ko-KR" altLang="en-US" dirty="0" smtClean="0"/>
              <a:t>즉시 자동적으로 최 고참인 인사계가 소대장 임무를 수행하게 되어 있습니다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그러므로 전 단원이 간부역할을 수행할 수 있는 만반의 준비를 갖추어야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그래서 직책교육도 전 단원을 대상으로 </a:t>
            </a:r>
            <a:r>
              <a:rPr lang="ko-KR" altLang="en-US" dirty="0" err="1" smtClean="0"/>
              <a:t>쁘레시디움별로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선정하여 참여를 하게 하는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즉 전 단원의 간부화 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그런데 요즘 전부 간부를 안 </a:t>
            </a:r>
            <a:r>
              <a:rPr lang="ko-KR" altLang="en-US" dirty="0" err="1" smtClean="0"/>
              <a:t>할려고</a:t>
            </a:r>
            <a:r>
              <a:rPr lang="ko-KR" altLang="en-US" dirty="0" smtClean="0"/>
              <a:t> 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좀 해라 하면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그만 두었으면 그만두지 간부는 죽어도 못한다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라고 합니다</a:t>
            </a:r>
            <a:r>
              <a:rPr lang="en-US" altLang="ko-KR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왜 그럴까요</a:t>
            </a:r>
            <a:r>
              <a:rPr lang="en-US" altLang="ko-KR" sz="1200" b="0" dirty="0" smtClean="0"/>
              <a:t>?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사람에게 정보를 전달하명 사람은 무의식적으로 책임감을 느끼게 됩니다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 책임감을 어떻게 받아 들일 것인가는 개인마다 다릅니다</a:t>
            </a:r>
            <a:r>
              <a:rPr lang="en-US" altLang="ko-KR" sz="1200" b="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어떤 사람은 어떻게든 해보려고 하는 스타일이 있는가 하면</a:t>
            </a:r>
            <a:r>
              <a:rPr lang="en-US" altLang="ko-KR" sz="1200" b="0" dirty="0" smtClean="0"/>
              <a:t>,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어떤 이는 죽는 줄 알고 세상 종말이 온 것 </a:t>
            </a:r>
            <a:r>
              <a:rPr lang="ko-KR" altLang="en-US" sz="1200" b="0" dirty="0" err="1" smtClean="0"/>
              <a:t>처럼</a:t>
            </a:r>
            <a:r>
              <a:rPr lang="ko-KR" altLang="en-US" sz="1200" b="0" dirty="0" smtClean="0"/>
              <a:t> 거부를 합니다</a:t>
            </a:r>
            <a:r>
              <a:rPr lang="en-US" altLang="ko-KR" sz="1200" b="0" dirty="0" smtClean="0"/>
              <a:t>.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이런 말이 있습니다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리더의 리더십은 </a:t>
            </a:r>
            <a:r>
              <a:rPr lang="en-US" altLang="ko-KR" sz="1200" b="0" dirty="0" smtClean="0"/>
              <a:t>20</a:t>
            </a:r>
            <a:r>
              <a:rPr lang="ko-KR" altLang="en-US" sz="1200" b="0" dirty="0" smtClean="0"/>
              <a:t> </a:t>
            </a:r>
            <a:r>
              <a:rPr lang="en-US" altLang="ko-KR" sz="1200" b="0" dirty="0" smtClean="0"/>
              <a:t>%</a:t>
            </a:r>
            <a:r>
              <a:rPr lang="ko-KR" altLang="en-US" sz="1200" b="0" dirty="0" smtClean="0"/>
              <a:t>의 능력 과 </a:t>
            </a:r>
            <a:r>
              <a:rPr lang="en-US" altLang="ko-KR" sz="1200" b="0" dirty="0" smtClean="0"/>
              <a:t>80% </a:t>
            </a:r>
            <a:r>
              <a:rPr lang="ko-KR" altLang="en-US" sz="1200" b="0" dirty="0" smtClean="0"/>
              <a:t>의 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마음의 힘에 의해 만들어진다고 합니다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즉 마음만 먹으면 누구나 가능하다는 것입니다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그리고 리더의 실패 중 </a:t>
            </a:r>
            <a:r>
              <a:rPr lang="en-US" altLang="ko-KR" sz="1200" b="0" dirty="0" smtClean="0"/>
              <a:t>80%</a:t>
            </a:r>
            <a:r>
              <a:rPr lang="ko-KR" altLang="en-US" sz="1200" b="0" dirty="0" smtClean="0"/>
              <a:t>가 동료단원간의 관계에 비롯된다고 합니다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이 말이 의미하는 것이 무엇이겠습니까</a:t>
            </a:r>
            <a:r>
              <a:rPr lang="en-US" altLang="ko-KR" sz="1200" b="0" dirty="0" smtClean="0"/>
              <a:t>?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간부가 아닌 일반단원들이 </a:t>
            </a:r>
            <a:r>
              <a:rPr lang="ko-KR" altLang="en-US" sz="1200" b="0" dirty="0" err="1" smtClean="0"/>
              <a:t>니는</a:t>
            </a:r>
            <a:r>
              <a:rPr lang="ko-KR" altLang="en-US" sz="1200" b="0" dirty="0" smtClean="0"/>
              <a:t> </a:t>
            </a:r>
            <a:r>
              <a:rPr lang="ko-KR" altLang="en-US" sz="1200" b="0" dirty="0" err="1" smtClean="0"/>
              <a:t>니</a:t>
            </a:r>
            <a:r>
              <a:rPr lang="ko-KR" altLang="en-US" sz="1200" b="0" dirty="0" smtClean="0"/>
              <a:t> 나는 나 하면서 전혀 협조를 하지 않는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다는 것입니다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그러니 간부를 시키면 자기도 협조를 안 하고 간부를 고생시켰으니 </a:t>
            </a:r>
            <a:endParaRPr lang="en-US" altLang="ko-KR" sz="1200" b="0" dirty="0" smtClean="0"/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당연히 다른 이도 협조를 안 할 거라 생각하니 간부 맡으면 고생하겠구나 하고 생각하고 안 한다는 것입니다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err="1" smtClean="0"/>
              <a:t>니만</a:t>
            </a:r>
            <a:r>
              <a:rPr lang="ko-KR" altLang="en-US" sz="1200" b="0" dirty="0" smtClean="0"/>
              <a:t> 고생해라 나는 편하게 </a:t>
            </a:r>
            <a:r>
              <a:rPr lang="ko-KR" altLang="en-US" sz="1200" b="0" dirty="0" err="1" smtClean="0"/>
              <a:t>지낼련다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이래서 실패는 </a:t>
            </a:r>
            <a:r>
              <a:rPr lang="en-US" altLang="ko-KR" sz="1200" b="0" dirty="0" smtClean="0"/>
              <a:t>80%</a:t>
            </a:r>
            <a:r>
              <a:rPr lang="ko-KR" altLang="en-US" sz="1200" b="0" dirty="0" smtClean="0"/>
              <a:t>가 동료관계에서 비롯된다는 것입니다</a:t>
            </a:r>
            <a:r>
              <a:rPr lang="en-US" altLang="ko-KR" sz="1200" b="0" dirty="0" smtClean="0"/>
              <a:t>. 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물론 간부를 오랫동안 하시고 일반단원으로서 열심히 하시는 분들도 계십니다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그리고 순번제로 간부를 맡아서 하는 </a:t>
            </a:r>
            <a:r>
              <a:rPr lang="ko-KR" altLang="en-US" sz="1200" b="0" dirty="0" err="1" smtClean="0"/>
              <a:t>쁘레시디움도</a:t>
            </a:r>
            <a:r>
              <a:rPr lang="ko-KR" altLang="en-US" sz="1200" b="0" dirty="0" smtClean="0"/>
              <a:t> 많습니다</a:t>
            </a:r>
            <a:r>
              <a:rPr lang="en-US" altLang="ko-KR" sz="1200" b="0" dirty="0" smtClean="0"/>
              <a:t>. </a:t>
            </a:r>
            <a:r>
              <a:rPr lang="ko-KR" altLang="en-US" sz="1200" b="0" dirty="0" smtClean="0"/>
              <a:t>모두 이랬으면 좋겠습니다</a:t>
            </a:r>
            <a:r>
              <a:rPr lang="en-US" altLang="ko-KR" sz="1200" b="0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sz="1200" b="0" dirty="0" smtClean="0"/>
              <a:t>간부는 누구나 모두 한 번씩 전 단원이 순회하면서 맡아주면 </a:t>
            </a:r>
            <a:r>
              <a:rPr lang="ko-KR" altLang="en-US" dirty="0" smtClean="0"/>
              <a:t>정말 </a:t>
            </a:r>
            <a:r>
              <a:rPr lang="ko-KR" altLang="en-US" dirty="0" err="1" smtClean="0"/>
              <a:t>해피합니다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조금씩 동료단원을 도와준다는 생각만 하면 </a:t>
            </a:r>
            <a:r>
              <a:rPr lang="ko-KR" altLang="en-US" dirty="0" err="1" smtClean="0"/>
              <a:t>니도</a:t>
            </a:r>
            <a:r>
              <a:rPr lang="ko-KR" altLang="en-US" dirty="0" smtClean="0"/>
              <a:t> 좋고 나도 좋고 동료들간에 정이 철철 넘쳐 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그러면 철광 공장도 채리 정도로 철이 철철 넘쳐납니다</a:t>
            </a:r>
            <a:r>
              <a:rPr lang="en-US" altLang="ko-KR" dirty="0" smtClean="0"/>
              <a:t>. </a:t>
            </a:r>
          </a:p>
          <a:p>
            <a:pPr>
              <a:spcBef>
                <a:spcPts val="100"/>
              </a:spcBef>
            </a:pPr>
            <a:r>
              <a:rPr lang="ko-KR" altLang="en-US" dirty="0" smtClean="0"/>
              <a:t>결론은 마음먹기에 달렸다는 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할 수 있습니까</a:t>
            </a:r>
            <a:r>
              <a:rPr lang="en-US" altLang="ko-KR" dirty="0" smtClean="0"/>
              <a:t>?</a:t>
            </a:r>
          </a:p>
          <a:p>
            <a:pPr>
              <a:spcBef>
                <a:spcPts val="100"/>
              </a:spcBef>
            </a:pP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꼭 알아야 할 </a:t>
            </a:r>
            <a:endParaRPr lang="en-US" altLang="ko-KR" dirty="0" smtClean="0"/>
          </a:p>
          <a:p>
            <a:r>
              <a:rPr lang="ko-KR" altLang="en-US" dirty="0" err="1" smtClean="0"/>
              <a:t>레지오</a:t>
            </a:r>
            <a:r>
              <a:rPr lang="ko-KR" altLang="en-US" dirty="0" smtClean="0"/>
              <a:t> 활동 원칙 및 요령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단원모집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돌봄 등에 대해서 알아보도록 하겠습니다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</a:t>
            </a:r>
            <a:r>
              <a:rPr lang="ko-KR" altLang="en-US" dirty="0" smtClean="0"/>
              <a:t>월은 무슨 </a:t>
            </a:r>
            <a:r>
              <a:rPr lang="ko-KR" altLang="en-US" dirty="0" err="1" smtClean="0"/>
              <a:t>성월입니까</a:t>
            </a:r>
            <a:r>
              <a:rPr lang="en-US" altLang="ko-KR" dirty="0" smtClean="0"/>
              <a:t>? (</a:t>
            </a:r>
            <a:r>
              <a:rPr lang="ko-KR" altLang="en-US" dirty="0" err="1" smtClean="0"/>
              <a:t>성모성월</a:t>
            </a:r>
            <a:r>
              <a:rPr lang="en-US" altLang="ko-KR" dirty="0" smtClean="0"/>
              <a:t>), </a:t>
            </a:r>
          </a:p>
          <a:p>
            <a:r>
              <a:rPr lang="ko-KR" altLang="en-US" dirty="0" smtClean="0"/>
              <a:t>그러면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월은 무슨 </a:t>
            </a:r>
            <a:r>
              <a:rPr lang="ko-KR" altLang="en-US" dirty="0" err="1" smtClean="0"/>
              <a:t>성월입니까</a:t>
            </a:r>
            <a:r>
              <a:rPr lang="en-US" altLang="ko-KR" dirty="0" smtClean="0"/>
              <a:t>? (</a:t>
            </a:r>
            <a:r>
              <a:rPr lang="ko-KR" altLang="en-US" dirty="0" err="1" smtClean="0"/>
              <a:t>예수성심성월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월 우리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단원들에게 </a:t>
            </a:r>
            <a:r>
              <a:rPr lang="ko-KR" altLang="en-US" dirty="0" err="1" smtClean="0"/>
              <a:t>꼬미시움에서</a:t>
            </a:r>
            <a:r>
              <a:rPr lang="ko-KR" altLang="en-US" dirty="0" smtClean="0"/>
              <a:t> 배당한 기도 활동은 무엇인가요</a:t>
            </a:r>
            <a:r>
              <a:rPr lang="en-US" altLang="ko-KR" dirty="0" smtClean="0"/>
              <a:t>? </a:t>
            </a:r>
          </a:p>
          <a:p>
            <a:r>
              <a:rPr lang="en-US" altLang="ko-KR" dirty="0" smtClean="0"/>
              <a:t>(</a:t>
            </a:r>
            <a:r>
              <a:rPr lang="ko-KR" altLang="en-US" dirty="0" err="1" smtClean="0"/>
              <a:t>쁘레시디움별</a:t>
            </a:r>
            <a:r>
              <a:rPr lang="ko-KR" altLang="en-US" dirty="0" smtClean="0"/>
              <a:t> 성모의 </a:t>
            </a:r>
            <a:r>
              <a:rPr lang="ko-KR" altLang="en-US" dirty="0" err="1" smtClean="0"/>
              <a:t>밤행사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성모성심께 드리는 봉헌기도 매일 바치기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맞히시는 우리 단원님께 올 여름 시원하게 보내시라고 전통부채를 선물로 드리겠습니다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월은 성모님의 달입니다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성모님의 성심을 잘 표현하고 있는 글귀를 한 번 보겠습니다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성모님을 사랑하시죠</a:t>
            </a:r>
            <a:r>
              <a:rPr lang="en-US" altLang="ko-KR" dirty="0" smtClean="0"/>
              <a:t>?  </a:t>
            </a:r>
            <a:r>
              <a:rPr lang="ko-KR" altLang="en-US" dirty="0" smtClean="0"/>
              <a:t>네 우리 자매님께서 가장 씩씩하게 대답해 주셨습니다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그럼 우리 자매님께서 한 번 읽어 주시겠습니까</a:t>
            </a:r>
            <a:r>
              <a:rPr lang="en-US" altLang="ko-KR" dirty="0" smtClean="0"/>
              <a:t>?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모두들 의자에 등을 </a:t>
            </a:r>
            <a:r>
              <a:rPr lang="ko-KR" altLang="en-US" dirty="0" err="1" smtClean="0"/>
              <a:t>깊숙히</a:t>
            </a:r>
            <a:r>
              <a:rPr lang="ko-KR" altLang="en-US" dirty="0" smtClean="0"/>
              <a:t> 기대고 눈을 감습니다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조용히 귀만 </a:t>
            </a:r>
            <a:r>
              <a:rPr lang="ko-KR" altLang="en-US" dirty="0" err="1" smtClean="0"/>
              <a:t>열어두십시요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얼굴에 있는 모든 것을 닫습니다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아</a:t>
            </a:r>
            <a:r>
              <a:rPr lang="en-US" altLang="ko-KR" dirty="0" smtClean="0"/>
              <a:t>! </a:t>
            </a:r>
            <a:r>
              <a:rPr lang="ko-KR" altLang="en-US" dirty="0" smtClean="0"/>
              <a:t>코는 절대 닫지 </a:t>
            </a:r>
            <a:r>
              <a:rPr lang="ko-KR" altLang="en-US" dirty="0" err="1" smtClean="0"/>
              <a:t>마십시요</a:t>
            </a:r>
            <a:r>
              <a:rPr lang="en-US" altLang="ko-KR" dirty="0" smtClean="0"/>
              <a:t>! </a:t>
            </a:r>
            <a:r>
              <a:rPr lang="ko-KR" altLang="en-US" dirty="0" smtClean="0"/>
              <a:t>큰일 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ko-KR" altLang="en-US" dirty="0" smtClean="0"/>
              <a:t>어버이 날을 맞아 한자 親</a:t>
            </a:r>
            <a:r>
              <a:rPr lang="en-US" altLang="ko-KR" dirty="0" smtClean="0"/>
              <a:t>,  </a:t>
            </a:r>
            <a:r>
              <a:rPr lang="ko-KR" altLang="en-US" dirty="0" smtClean="0"/>
              <a:t>孝 글자에 대해 알아보죠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날이 어두워 해가 지자 시장에 간 아들이 돌아오지 않자 어머니는 동네입구</a:t>
            </a:r>
            <a:endParaRPr lang="en-US" altLang="ko-KR" dirty="0" smtClean="0"/>
          </a:p>
          <a:p>
            <a:r>
              <a:rPr lang="ko-KR" altLang="en-US" dirty="0" smtClean="0"/>
              <a:t> 나무</a:t>
            </a:r>
            <a:r>
              <a:rPr lang="en-US" altLang="ko-KR" dirty="0" smtClean="0"/>
              <a:t>(</a:t>
            </a:r>
            <a:r>
              <a:rPr lang="ko-KR" altLang="en-US" dirty="0" smtClean="0"/>
              <a:t>木</a:t>
            </a:r>
            <a:r>
              <a:rPr lang="en-US" altLang="ko-KR" dirty="0" smtClean="0"/>
              <a:t>)</a:t>
            </a:r>
            <a:r>
              <a:rPr lang="ko-KR" altLang="en-US" dirty="0" smtClean="0"/>
              <a:t>위에서 올라서서</a:t>
            </a:r>
            <a:r>
              <a:rPr lang="en-US" altLang="ko-KR" dirty="0" smtClean="0"/>
              <a:t>(</a:t>
            </a:r>
            <a:r>
              <a:rPr lang="ko-KR" altLang="en-US" dirty="0" smtClean="0"/>
              <a:t>立</a:t>
            </a:r>
            <a:r>
              <a:rPr lang="en-US" altLang="ko-KR" dirty="0" smtClean="0"/>
              <a:t>)</a:t>
            </a:r>
            <a:r>
              <a:rPr lang="ko-KR" altLang="en-US" dirty="0" smtClean="0"/>
              <a:t> 멀리 돌아올 아들을 바라봅니다</a:t>
            </a:r>
            <a:r>
              <a:rPr lang="en-US" altLang="ko-KR" dirty="0" smtClean="0"/>
              <a:t>(</a:t>
            </a:r>
            <a:r>
              <a:rPr lang="ko-KR" altLang="en-US" dirty="0" smtClean="0"/>
              <a:t>見</a:t>
            </a:r>
            <a:r>
              <a:rPr lang="en-US" altLang="ko-KR" dirty="0" smtClean="0"/>
              <a:t>). </a:t>
            </a:r>
          </a:p>
          <a:p>
            <a:r>
              <a:rPr lang="ko-KR" altLang="en-US" dirty="0" smtClean="0"/>
              <a:t>이것이 어버이 親 자입니다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어머니가 추운 날씨에 밖에 나와 자신을 기다리는 어머니께 죄송스러워 </a:t>
            </a:r>
            <a:endParaRPr lang="en-US" altLang="ko-KR" dirty="0" smtClean="0"/>
          </a:p>
          <a:p>
            <a:r>
              <a:rPr lang="ko-KR" altLang="en-US" dirty="0" smtClean="0"/>
              <a:t>아들은</a:t>
            </a:r>
            <a:r>
              <a:rPr lang="en-US" altLang="ko-KR" dirty="0" smtClean="0"/>
              <a:t>(</a:t>
            </a:r>
            <a:r>
              <a:rPr lang="ko-KR" altLang="en-US" dirty="0" smtClean="0"/>
              <a:t>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늙으신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老</a:t>
            </a:r>
            <a:r>
              <a:rPr lang="en-US" altLang="ko-KR" dirty="0" smtClean="0"/>
              <a:t>)</a:t>
            </a:r>
            <a:r>
              <a:rPr lang="ko-KR" altLang="en-US" dirty="0" smtClean="0"/>
              <a:t> 어머니를 등에 업고 집으로 돌아갑니다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이것이 孝 자입니다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가정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44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261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109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07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4185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4970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82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4703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6288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90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5537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마스터"/>
          <p:cNvPicPr>
            <a:picLocks noChangeAspect="1" noChangeArrowheads="1"/>
          </p:cNvPicPr>
          <p:nvPr userDrawn="1"/>
        </p:nvPicPr>
        <p:blipFill>
          <a:blip r:embed="rId13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E6EC-393C-41D4-92EC-EE8816074DED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6652-D319-41DA-95B8-26A85702AA8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7" descr="가정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503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b="1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 예비</a:t>
            </a:r>
            <a:r>
              <a:rPr lang="en-US" altLang="ko-KR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lang="ko-KR" altLang="en-US" b="1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신단원</a:t>
            </a:r>
            <a:r>
              <a:rPr lang="ko-KR" altLang="en-US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 교육</a:t>
            </a:r>
            <a:endParaRPr lang="ko-KR" altLang="en-US" b="1" dirty="0">
              <a:solidFill>
                <a:srgbClr val="0000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69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28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창원 </a:t>
            </a:r>
            <a:r>
              <a:rPr lang="en-US" altLang="ko-KR" sz="28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2 </a:t>
            </a:r>
            <a:r>
              <a:rPr lang="ko-KR" altLang="en-US" sz="28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천상은총의 어머니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꼬미시움</a:t>
            </a:r>
            <a:endParaRPr lang="en-US" altLang="ko-KR" sz="28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28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2016.</a:t>
            </a:r>
            <a:endParaRPr lang="ko-KR" altLang="en-US" sz="2800" b="1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조직 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조직은 </a:t>
            </a:r>
            <a:r>
              <a:rPr lang="ko-KR" altLang="en-US" sz="1400" b="1" dirty="0" smtClean="0"/>
              <a:t>로마 군단의 조직을 모방</a:t>
            </a:r>
            <a:r>
              <a:rPr lang="ko-KR" altLang="en-US" sz="1400" dirty="0" smtClean="0"/>
              <a:t>하여</a:t>
            </a:r>
            <a:r>
              <a:rPr lang="ko-KR" altLang="en-US" sz="1400" b="1" dirty="0" smtClean="0"/>
              <a:t> </a:t>
            </a:r>
            <a:r>
              <a:rPr lang="ko-KR" altLang="en-US" sz="1400" dirty="0" smtClean="0"/>
              <a:t>만들었으며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 조직 구성은 다음과 </a:t>
            </a:r>
            <a:r>
              <a:rPr lang="ko-KR" altLang="en-US" sz="1400" dirty="0" smtClean="0"/>
              <a:t>같음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기본 조직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b="1" dirty="0" err="1" smtClean="0"/>
              <a:t>쁘레시디움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Praesidium</a:t>
            </a:r>
            <a:r>
              <a:rPr lang="en-US" altLang="ko-KR" sz="1400" b="1" dirty="0" smtClean="0"/>
              <a:t> : Pr.) : </a:t>
            </a: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기본단위 조직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소대</a:t>
            </a:r>
            <a:r>
              <a:rPr lang="en-US" altLang="ko-KR" sz="1400" b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</a:t>
            </a:r>
            <a:r>
              <a:rPr lang="en-US" altLang="ko-KR" sz="1400" b="1" dirty="0" smtClean="0"/>
              <a:t>) </a:t>
            </a:r>
            <a:r>
              <a:rPr lang="ko-KR" altLang="en-US" sz="1400" u="sng" dirty="0" smtClean="0"/>
              <a:t>“단장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부단장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서기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회계”의 </a:t>
            </a:r>
            <a:r>
              <a:rPr lang="en-US" altLang="ko-KR" sz="1400" b="1" u="sng" dirty="0" smtClean="0"/>
              <a:t>4</a:t>
            </a:r>
            <a:r>
              <a:rPr lang="ko-KR" altLang="en-US" sz="1400" b="1" u="sng" dirty="0" smtClean="0"/>
              <a:t>간부와 단원</a:t>
            </a:r>
            <a:r>
              <a:rPr lang="en-US" altLang="ko-KR" sz="1400" b="1" u="sng" dirty="0" smtClean="0"/>
              <a:t>(</a:t>
            </a:r>
            <a:r>
              <a:rPr lang="ko-KR" altLang="en-US" sz="1400" b="1" u="sng" dirty="0" err="1" smtClean="0"/>
              <a:t>평단원</a:t>
            </a:r>
            <a:r>
              <a:rPr lang="en-US" altLang="ko-KR" sz="1400" b="1" u="sng" dirty="0" smtClean="0"/>
              <a:t>)</a:t>
            </a:r>
            <a:r>
              <a:rPr lang="ko-KR" altLang="en-US" sz="1400" u="sng" dirty="0" smtClean="0"/>
              <a:t>으로 구성</a:t>
            </a:r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상급 평의회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b="1" dirty="0" err="1" smtClean="0"/>
              <a:t>꾸리아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(Curia : Cu.) </a:t>
            </a:r>
            <a:r>
              <a:rPr lang="en-US" altLang="ko-KR" sz="1400" dirty="0" smtClean="0"/>
              <a:t>: Pr.</a:t>
            </a:r>
            <a:r>
              <a:rPr lang="ko-KR" altLang="en-US" sz="1400" dirty="0" smtClean="0"/>
              <a:t>을 관리하는 평의회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구역중심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b="1" dirty="0" err="1" smtClean="0"/>
              <a:t>꼬미씨움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Comitium</a:t>
            </a:r>
            <a:r>
              <a:rPr lang="en-US" altLang="ko-KR" sz="1400" b="1" dirty="0" smtClean="0"/>
              <a:t> : Co.)</a:t>
            </a:r>
            <a:r>
              <a:rPr lang="en-US" altLang="ko-KR" sz="1400" dirty="0" smtClean="0"/>
              <a:t> : Cu.</a:t>
            </a:r>
            <a:r>
              <a:rPr lang="ko-KR" altLang="en-US" sz="1400" dirty="0" smtClean="0"/>
              <a:t>를 관리하는 평의회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지구중심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b="1" dirty="0" err="1" smtClean="0"/>
              <a:t>레지아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Regia</a:t>
            </a:r>
            <a:r>
              <a:rPr lang="en-US" altLang="ko-KR" sz="1400" b="1" dirty="0" smtClean="0"/>
              <a:t> : </a:t>
            </a:r>
            <a:r>
              <a:rPr lang="en-US" altLang="ko-KR" sz="1400" b="1" dirty="0" err="1" smtClean="0"/>
              <a:t>Rr</a:t>
            </a:r>
            <a:r>
              <a:rPr lang="en-US" altLang="ko-KR" sz="1400" b="1" dirty="0" smtClean="0"/>
              <a:t>.)</a:t>
            </a:r>
            <a:r>
              <a:rPr lang="en-US" altLang="ko-KR" sz="1400" dirty="0" smtClean="0"/>
              <a:t> : Co. </a:t>
            </a:r>
            <a:r>
              <a:rPr lang="ko-KR" altLang="en-US" sz="1400" dirty="0" smtClean="0"/>
              <a:t>및 </a:t>
            </a:r>
            <a:r>
              <a:rPr lang="en-US" altLang="ko-KR" sz="1400" dirty="0" smtClean="0"/>
              <a:t>Cu.</a:t>
            </a:r>
            <a:r>
              <a:rPr lang="ko-KR" altLang="en-US" sz="1400" dirty="0" smtClean="0"/>
              <a:t>를 관리하는 평의회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교구중심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b="1" dirty="0" err="1" smtClean="0"/>
              <a:t>세나뚜스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Senatus</a:t>
            </a:r>
            <a:r>
              <a:rPr lang="en-US" altLang="ko-KR" sz="1400" b="1" dirty="0" smtClean="0"/>
              <a:t> : Se.) </a:t>
            </a:r>
            <a:r>
              <a:rPr lang="en-US" altLang="ko-KR" sz="1400" dirty="0" smtClean="0"/>
              <a:t>: Re. </a:t>
            </a:r>
            <a:r>
              <a:rPr lang="ko-KR" altLang="en-US" sz="1400" dirty="0" smtClean="0"/>
              <a:t>를 관리하는 평의회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국가평의회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5) </a:t>
            </a:r>
            <a:r>
              <a:rPr lang="ko-KR" altLang="en-US" sz="1400" b="1" dirty="0" err="1" smtClean="0"/>
              <a:t>꼰칠리움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Concilium</a:t>
            </a:r>
            <a:r>
              <a:rPr lang="en-US" altLang="ko-KR" sz="1400" b="1" dirty="0" smtClean="0"/>
              <a:t> : Con.) </a:t>
            </a:r>
            <a:r>
              <a:rPr lang="en-US" altLang="ko-KR" sz="1400" dirty="0" smtClean="0"/>
              <a:t>: Se. </a:t>
            </a:r>
            <a:r>
              <a:rPr lang="ko-KR" altLang="en-US" sz="1400" dirty="0" smtClean="0"/>
              <a:t>를 관리하는 평의회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세계평의회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대한민국의 최상급 평의회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1)</a:t>
            </a:r>
            <a:r>
              <a:rPr lang="ko-KR" altLang="en-US" sz="1400" dirty="0" smtClean="0"/>
              <a:t> 서울</a:t>
            </a:r>
            <a:r>
              <a:rPr lang="ko-KR" altLang="en-US" sz="1400" b="1" dirty="0" smtClean="0"/>
              <a:t> “</a:t>
            </a:r>
            <a:r>
              <a:rPr lang="ko-KR" altLang="en-US" sz="1400" b="1" dirty="0" err="1" smtClean="0"/>
              <a:t>무염시태</a:t>
            </a:r>
            <a:r>
              <a:rPr lang="en-US" altLang="ko-KR" sz="1400" b="1" dirty="0" smtClean="0"/>
              <a:t>”</a:t>
            </a:r>
            <a:r>
              <a:rPr lang="ko-KR" altLang="en-US" sz="1400" b="1" dirty="0" smtClean="0"/>
              <a:t> </a:t>
            </a:r>
            <a:r>
              <a:rPr lang="ko-KR" altLang="en-US" sz="1400" dirty="0" err="1" smtClean="0"/>
              <a:t>세나뚜스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2) </a:t>
            </a:r>
            <a:r>
              <a:rPr lang="ko-KR" altLang="en-US" sz="1400" dirty="0" smtClean="0"/>
              <a:t>광주</a:t>
            </a:r>
            <a:r>
              <a:rPr lang="ko-KR" altLang="en-US" sz="1400" b="1" dirty="0" smtClean="0"/>
              <a:t> “중재자이신 마리아</a:t>
            </a:r>
            <a:r>
              <a:rPr lang="en-US" altLang="ko-KR" sz="1400" b="1" dirty="0" smtClean="0"/>
              <a:t>”</a:t>
            </a:r>
            <a:r>
              <a:rPr lang="ko-KR" altLang="en-US" sz="1400" b="1" dirty="0" smtClean="0"/>
              <a:t> </a:t>
            </a:r>
            <a:r>
              <a:rPr lang="ko-KR" altLang="en-US" sz="1400" dirty="0" err="1" smtClean="0"/>
              <a:t>세나뚜스</a:t>
            </a:r>
            <a:r>
              <a:rPr lang="en-US" altLang="ko-KR" sz="1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3) </a:t>
            </a:r>
            <a:r>
              <a:rPr lang="ko-KR" altLang="en-US" sz="1400" dirty="0" smtClean="0"/>
              <a:t>대구</a:t>
            </a:r>
            <a:r>
              <a:rPr lang="ko-KR" altLang="en-US" sz="1400" b="1" dirty="0" smtClean="0"/>
              <a:t> “의덕의 거울</a:t>
            </a:r>
            <a:r>
              <a:rPr lang="en-US" altLang="ko-KR" sz="1400" b="1" dirty="0" smtClean="0"/>
              <a:t>”</a:t>
            </a:r>
            <a:r>
              <a:rPr lang="ko-KR" altLang="en-US" sz="1400" b="1" dirty="0" smtClean="0"/>
              <a:t> </a:t>
            </a:r>
            <a:r>
              <a:rPr lang="ko-KR" altLang="en-US" sz="1400" dirty="0" err="1" smtClean="0"/>
              <a:t>세나뚜스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나에게 레지오란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동료 단원이란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39552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나에게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쁘레시디움은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어떤 의미 일까요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나에게 동료 단원은 어떤 존재일까요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algn="l"/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쁘레시디움에는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소대장인 단장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인사계인 부단장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통신병인 서기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보급병인 회계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  소대원인 일반단원이 있습니다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①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단장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소대장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평의회의 지시사항을 전달하고 활동을 배당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②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부단장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인사계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일반단원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행동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+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협조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들을 보충하고 소대장을 지원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③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서기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통신병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평의회와 문서로 통신을 하며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각종 문서를 정리정돈 및 보관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④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회계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보급병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회계는 평의회 운영을 위한 군자금을 마련하여 전달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>
              <a:spcBef>
                <a:spcPts val="200"/>
              </a:spcBef>
            </a:pP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⑤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일반단원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소대원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 :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쁘레시디움에서 배당 받은 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(+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자유활동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을 수행</a:t>
            </a:r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동료단원들 중 어느 누구 하나라도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①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맡은 임무를 수행하지 못하거나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상호 협조가 되지 않으면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②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나는 내 일만 하면 된다는 식으로 협조하지 않는 행동을 한다면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dirty="0" smtClean="0"/>
              <a:t>●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latin typeface="맑은 고딕" pitchFamily="50" charset="-127"/>
                <a:ea typeface="맑은 고딕" pitchFamily="50" charset="-127"/>
              </a:rPr>
              <a:t>레지오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단원들이 기본으로 갖추어야 할 것이 있다면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 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무엇을 해야 할까요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? </a:t>
            </a:r>
          </a:p>
          <a:p>
            <a:pPr marL="273050" indent="-273050" algn="l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 </a:t>
            </a:r>
          </a:p>
          <a:p>
            <a:pPr marL="273050" indent="-273050" algn="l"/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첫번째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진정한 의미와 목적을 이해하고 실천하는 것이 아닐까요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?</a:t>
            </a:r>
          </a:p>
          <a:p>
            <a:pPr marL="273050" indent="-273050" algn="l"/>
            <a:endParaRPr lang="en-US" altLang="ko-KR" sz="1600" b="1" dirty="0" smtClean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73050" indent="-273050" algn="l"/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두번째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배려 및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이해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그리고 관심을 가지며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상호 협조하고 보완해주는 것이 아닐까요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?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단체 및 명칭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기원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4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레지오</a:t>
            </a:r>
            <a:r>
              <a:rPr lang="ko-KR" altLang="en-US" sz="1400" b="1" dirty="0" smtClean="0"/>
              <a:t> 단체의 특징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평신도가 </a:t>
            </a:r>
            <a:r>
              <a:rPr lang="ko-KR" altLang="en-US" sz="1400" dirty="0" err="1" smtClean="0"/>
              <a:t>사도직</a:t>
            </a:r>
            <a:r>
              <a:rPr lang="ko-KR" altLang="en-US" sz="1400" dirty="0" smtClean="0"/>
              <a:t> 역할을 수행하는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가톨릭 교회가 공인한 신심단체</a:t>
            </a:r>
            <a:endParaRPr lang="en-US" altLang="ko-KR" sz="1400" u="sng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기도와 활동으로 단원 개인의 성화</a:t>
            </a:r>
            <a:r>
              <a:rPr lang="ko-KR" altLang="en-US" sz="1400" dirty="0" smtClean="0"/>
              <a:t>를 통하여 하느님께 영광을 드리는 목적임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하느님 말씀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(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복음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을 온 세상에 전파</a:t>
            </a:r>
            <a:r>
              <a:rPr lang="ko-KR" altLang="en-US" sz="1400" dirty="0" smtClean="0"/>
              <a:t>하기 위해 조직된 단체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dirty="0" smtClean="0"/>
              <a:t>평신도의 가장 모범이신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성모 마리아의 정신을 기초하여 로마군대의 모습</a:t>
            </a:r>
            <a:r>
              <a:rPr lang="ko-KR" altLang="en-US" sz="1400" dirty="0" smtClean="0"/>
              <a:t>으로 조직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err="1" smtClean="0"/>
              <a:t>레지오가</a:t>
            </a:r>
            <a:r>
              <a:rPr lang="ko-KR" altLang="en-US" sz="1400" b="1" dirty="0" smtClean="0"/>
              <a:t> 다른 신심단체와 다른 점은</a:t>
            </a:r>
            <a:r>
              <a:rPr lang="en-US" altLang="ko-KR" sz="1400" b="1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정기적인 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주회합</a:t>
            </a:r>
            <a:endParaRPr lang="ko-KR" altLang="en-US" sz="1400" u="sng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강력한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조직체계</a:t>
            </a:r>
            <a:r>
              <a:rPr lang="ko-KR" altLang="en-US" sz="1400" dirty="0" smtClean="0"/>
              <a:t>와 엄한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규율</a:t>
            </a:r>
            <a:r>
              <a:rPr lang="en-US" altLang="ko-KR" sz="1400" dirty="0" smtClean="0"/>
              <a:t>(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</a:t>
            </a:r>
            <a:r>
              <a:rPr lang="ko-KR" altLang="en-US" sz="1400" dirty="0" smtClean="0"/>
              <a:t> 교본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dirty="0" smtClean="0"/>
              <a:t>일주일에 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2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시간 이상 규칙적인 활동 수행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평신도 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사도직을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 수행</a:t>
            </a:r>
            <a:r>
              <a:rPr lang="ko-KR" altLang="en-US" sz="1400" dirty="0" smtClean="0"/>
              <a:t>하는 단체 </a:t>
            </a:r>
            <a:r>
              <a:rPr lang="en-US" altLang="ko-KR" sz="1400" dirty="0" smtClean="0"/>
              <a:t>(※ </a:t>
            </a:r>
            <a:r>
              <a:rPr lang="ko-KR" altLang="en-US" sz="1400" dirty="0" smtClean="0"/>
              <a:t>평신도 </a:t>
            </a:r>
            <a:r>
              <a:rPr lang="ko-KR" altLang="en-US" sz="1400" dirty="0" err="1" smtClean="0"/>
              <a:t>사도직은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“</a:t>
            </a:r>
            <a:r>
              <a:rPr lang="ko-KR" altLang="en-US" sz="1400" dirty="0" err="1" smtClean="0"/>
              <a:t>왕직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예언직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사제직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endParaRPr lang="en-US" altLang="ko-KR" sz="1400" b="1" u="sng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명칭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</a:t>
            </a:r>
            <a:r>
              <a:rPr lang="en-US" altLang="ko-KR" sz="1400" dirty="0" smtClean="0"/>
              <a:t>(REGIO MARIAE) </a:t>
            </a:r>
            <a:r>
              <a:rPr lang="ko-KR" altLang="en-US" sz="1400" dirty="0" smtClean="0"/>
              <a:t>는 마리아의 군대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군단</a:t>
            </a:r>
            <a:r>
              <a:rPr lang="en-US" altLang="ko-KR" sz="1400" dirty="0" smtClean="0"/>
              <a:t>]</a:t>
            </a:r>
            <a:r>
              <a:rPr lang="ko-KR" altLang="en-US" sz="1400" dirty="0" smtClean="0"/>
              <a:t>이라는 뜻</a:t>
            </a:r>
          </a:p>
          <a:p>
            <a:pPr>
              <a:spcBef>
                <a:spcPts val="300"/>
              </a:spcBef>
            </a:pP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기원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탄생 </a:t>
            </a:r>
            <a:r>
              <a:rPr lang="en-US" altLang="ko-KR" sz="1400" dirty="0" smtClean="0"/>
              <a:t>: 1921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9</a:t>
            </a:r>
            <a:r>
              <a:rPr lang="ko-KR" altLang="en-US" sz="1400" dirty="0" smtClean="0"/>
              <a:t>월 </a:t>
            </a:r>
            <a:r>
              <a:rPr lang="en-US" altLang="ko-KR" sz="1400" dirty="0" smtClean="0"/>
              <a:t>7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성모성탄 </a:t>
            </a:r>
            <a:r>
              <a:rPr lang="ko-KR" altLang="en-US" sz="1400" dirty="0" err="1" smtClean="0"/>
              <a:t>축일전야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오후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시 아일랜드에서 </a:t>
            </a:r>
            <a:r>
              <a:rPr lang="ko-KR" altLang="en-US" sz="1400" b="1" dirty="0" smtClean="0"/>
              <a:t>자비로운 성모회</a:t>
            </a:r>
            <a:r>
              <a:rPr lang="ko-KR" altLang="en-US" sz="1400" dirty="0" smtClean="0"/>
              <a:t>로 시작</a:t>
            </a: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창시자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아일랜드의 </a:t>
            </a:r>
            <a:r>
              <a:rPr lang="ko-KR" altLang="en-US" sz="1400" b="1" dirty="0" err="1" smtClean="0"/>
              <a:t>프랭크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더프</a:t>
            </a:r>
            <a:r>
              <a:rPr lang="ko-KR" altLang="en-US" sz="1400" b="1" dirty="0" smtClean="0"/>
              <a:t> 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dirty="0" smtClean="0"/>
              <a:t>한국 전래 </a:t>
            </a:r>
            <a:r>
              <a:rPr lang="en-US" altLang="ko-KR" sz="1400" dirty="0" smtClean="0"/>
              <a:t>: 1953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월 </a:t>
            </a:r>
            <a:r>
              <a:rPr lang="en-US" altLang="ko-KR" sz="1400" dirty="0" smtClean="0"/>
              <a:t>31</a:t>
            </a:r>
            <a:r>
              <a:rPr lang="ko-KR" altLang="en-US" sz="1400" dirty="0" smtClean="0"/>
              <a:t>일 </a:t>
            </a:r>
            <a:r>
              <a:rPr lang="ko-KR" altLang="en-US" sz="1400" b="1" dirty="0" smtClean="0"/>
              <a:t>목포 산정동 성당</a:t>
            </a:r>
            <a:r>
              <a:rPr lang="ko-KR" altLang="en-US" sz="1400" dirty="0" smtClean="0"/>
              <a:t>에 현 </a:t>
            </a:r>
            <a:r>
              <a:rPr lang="ko-KR" altLang="en-US" sz="1400" dirty="0" err="1" smtClean="0"/>
              <a:t>하롤드</a:t>
            </a:r>
            <a:r>
              <a:rPr lang="ko-KR" altLang="en-US" sz="1400" dirty="0" smtClean="0"/>
              <a:t> 신부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후일 광주대주교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에 의해 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                 </a:t>
            </a:r>
            <a:r>
              <a:rPr lang="ko-KR" altLang="en-US" sz="1400" b="1" dirty="0" smtClean="0"/>
              <a:t>평화의 모후 와 치명자의 </a:t>
            </a:r>
            <a:r>
              <a:rPr lang="ko-KR" altLang="en-US" sz="1400" b="1" dirty="0" err="1" smtClean="0"/>
              <a:t>모후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시작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의무 및 활동 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u="sng" dirty="0" smtClean="0"/>
              <a:t>1. </a:t>
            </a:r>
            <a:r>
              <a:rPr lang="ko-KR" altLang="en-US" sz="1400" b="1" u="sng" dirty="0" smtClean="0"/>
              <a:t>단원의 의무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1.1 </a:t>
            </a:r>
            <a:r>
              <a:rPr lang="ko-KR" altLang="en-US" sz="1400" b="1" dirty="0" smtClean="0"/>
              <a:t>의무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주회합에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 규칙적으로 정시에 출석</a:t>
            </a:r>
            <a:r>
              <a:rPr lang="ko-KR" altLang="en-US" sz="1400" dirty="0" smtClean="0"/>
              <a:t>할 것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제일 으뜸가는 의무임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묵주기도 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5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단 과 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까떼나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(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레지오의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 고리기도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)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를 매일 바침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3) 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2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시간의 주간 활동 의무 수행하고 구두로 활동보고</a:t>
            </a:r>
            <a:r>
              <a:rPr lang="en-US" altLang="ko-KR" sz="1400" u="sng" dirty="0" smtClean="0">
                <a:solidFill>
                  <a:srgbClr val="0000FF"/>
                </a:solidFill>
              </a:rPr>
              <a:t> </a:t>
            </a:r>
            <a:endParaRPr lang="ko-KR" altLang="en-US" sz="1400" u="sng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비밀을 엄격히 지킴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5) 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개인의 성화를 위해 </a:t>
            </a:r>
            <a:r>
              <a:rPr lang="ko-KR" altLang="en-US" sz="1400" u="sng" dirty="0" err="1" smtClean="0">
                <a:solidFill>
                  <a:srgbClr val="0000FF"/>
                </a:solidFill>
              </a:rPr>
              <a:t>영성생활</a:t>
            </a:r>
            <a:r>
              <a:rPr lang="ko-KR" altLang="en-US" sz="1400" u="sng" dirty="0" smtClean="0">
                <a:solidFill>
                  <a:srgbClr val="0000FF"/>
                </a:solidFill>
              </a:rPr>
              <a:t> 충실</a:t>
            </a:r>
            <a:endParaRPr lang="en-US" altLang="ko-KR" sz="1400" u="sng" dirty="0" smtClean="0">
              <a:solidFill>
                <a:srgbClr val="0000FF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: </a:t>
            </a:r>
            <a:r>
              <a:rPr lang="ko-KR" altLang="en-US" sz="1400" dirty="0" smtClean="0"/>
              <a:t>미사참례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성체조배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십자가의 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묵주기도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피정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교육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성경공부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교본연구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성경읽고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쓰기</a:t>
            </a:r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※ </a:t>
            </a:r>
            <a:r>
              <a:rPr lang="ko-KR" altLang="en-US" sz="1400" b="1" dirty="0" smtClean="0"/>
              <a:t>불참의 경우</a:t>
            </a:r>
          </a:p>
          <a:p>
            <a:pPr marL="342900" indent="-342900">
              <a:spcBef>
                <a:spcPts val="600"/>
              </a:spcBef>
            </a:pPr>
            <a:r>
              <a:rPr lang="ko-KR" altLang="en-US" sz="1400" dirty="0" smtClean="0"/>
              <a:t>부득이한 사정으로 불참할 때는 간부 혹은 단원에게 연락하여 불참을 통지해야 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또한 부득이한</a:t>
            </a:r>
            <a:endParaRPr lang="en-US" altLang="ko-KR" sz="1400" dirty="0" smtClean="0"/>
          </a:p>
          <a:p>
            <a:pPr marL="342900" indent="-342900">
              <a:spcBef>
                <a:spcPts val="600"/>
              </a:spcBef>
            </a:pPr>
            <a:r>
              <a:rPr lang="ko-KR" altLang="en-US" sz="1400" dirty="0" smtClean="0"/>
              <a:t>사정으로 불참을 하였을 때는 다음 회합에 참석하여 불참 사유를 설명하는 것이 </a:t>
            </a:r>
            <a:r>
              <a:rPr lang="ko-KR" altLang="en-US" sz="1400" dirty="0" smtClean="0"/>
              <a:t>원칙임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u="sng" dirty="0" smtClean="0"/>
              <a:t>2. </a:t>
            </a:r>
            <a:r>
              <a:rPr lang="ko-KR" altLang="en-US" sz="1400" b="1" u="sng" dirty="0" smtClean="0"/>
              <a:t>단원의 활동 내용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활동은 </a:t>
            </a:r>
            <a:r>
              <a:rPr lang="ko-KR" altLang="en-US" sz="1400" b="1" dirty="0" smtClean="0"/>
              <a:t>“배당활동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자유활동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개인</a:t>
            </a:r>
            <a:r>
              <a:rPr lang="en-US" altLang="ko-KR" sz="1400" b="1" dirty="0" smtClean="0"/>
              <a:t>)” </a:t>
            </a:r>
            <a:r>
              <a:rPr lang="ko-KR" altLang="en-US" sz="1400" dirty="0" smtClean="0"/>
              <a:t>이 있음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주요 활동 내용은 </a:t>
            </a:r>
            <a:r>
              <a:rPr lang="en-US" altLang="ko-KR" sz="1400" b="1" dirty="0" smtClean="0"/>
              <a:t>“</a:t>
            </a:r>
            <a:r>
              <a:rPr lang="ko-KR" altLang="en-US" sz="1400" b="1" dirty="0" smtClean="0"/>
              <a:t>복음선교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교우돌봄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이웃돌봄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레지오확장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본당협조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기타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영성생활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분류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 원칙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5536" y="1268760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</a:t>
            </a:r>
            <a:r>
              <a:rPr lang="ko-KR" altLang="en-US" sz="1600" dirty="0" smtClean="0">
                <a:latin typeface="맑은 고딕"/>
                <a:ea typeface="맑은 고딕"/>
              </a:rPr>
              <a:t>①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주회합을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통하여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쁘레시디움에서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배당 받은 활동을 수행</a:t>
            </a:r>
            <a:r>
              <a:rPr lang="ko-KR" altLang="en-US" sz="1600" dirty="0">
                <a:latin typeface="+mn-ea"/>
              </a:rPr>
              <a:t>하는 것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②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레지오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활동은 지역적인 제약을 받지 않으므로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타 지역에서 수행한 활동도 포함 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③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배당하지 </a:t>
            </a:r>
            <a:r>
              <a:rPr lang="ko-KR" altLang="en-US" sz="1600" dirty="0">
                <a:latin typeface="+mn-ea"/>
              </a:rPr>
              <a:t>않은 자유 활동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본당 단체의 직분으로 활동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단원의 친</a:t>
            </a:r>
            <a:r>
              <a:rPr lang="en-US" altLang="ko-KR" sz="1600" dirty="0">
                <a:latin typeface="+mn-ea"/>
              </a:rPr>
              <a:t>.</a:t>
            </a:r>
            <a:r>
              <a:rPr lang="ko-KR" altLang="en-US" sz="1600" dirty="0">
                <a:latin typeface="+mn-ea"/>
              </a:rPr>
              <a:t>인척 대상 활동</a:t>
            </a:r>
            <a:r>
              <a:rPr lang="en-US" altLang="ko-KR" sz="1600" dirty="0" smtClean="0">
                <a:latin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  전례봉사활동 등에 대한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활동 인정의 결정은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쁘레시디움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단장의 고유 권한</a:t>
            </a:r>
            <a:r>
              <a:rPr lang="ko-KR" altLang="en-US" sz="1600" dirty="0" smtClean="0">
                <a:latin typeface="+mn-ea"/>
              </a:rPr>
              <a:t>이지만</a:t>
            </a:r>
            <a:r>
              <a:rPr lang="en-US" altLang="ko-KR" sz="1600" dirty="0" smtClean="0"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    이러한 </a:t>
            </a:r>
            <a:r>
              <a:rPr lang="ko-KR" altLang="en-US" sz="1600" dirty="0">
                <a:latin typeface="+mn-ea"/>
              </a:rPr>
              <a:t>활동에 대하여서는 극히 제한적으로 신중한 판단이 필요함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</a:t>
            </a:r>
            <a:r>
              <a:rPr lang="en-US" altLang="ko-KR" sz="1600" dirty="0" smtClean="0">
                <a:latin typeface="맑은 고딕"/>
                <a:ea typeface="맑은 고딕"/>
              </a:rPr>
              <a:t>④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관할 </a:t>
            </a:r>
            <a:r>
              <a:rPr lang="ko-KR" altLang="en-US" sz="1600" dirty="0">
                <a:latin typeface="+mn-ea"/>
              </a:rPr>
              <a:t>교구의 교구장이나 담당사제 또는 평의회의 지시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특수한 목적에 의한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</a:t>
            </a:r>
            <a:endParaRPr lang="ko-KR" altLang="en-US" sz="1600" b="1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     단장의 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지시가 있는 경우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레지오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활동으로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인정</a:t>
            </a:r>
            <a:r>
              <a:rPr lang="ko-KR" altLang="en-US" sz="1600" dirty="0" smtClean="0">
                <a:latin typeface="+mn-ea"/>
              </a:rPr>
              <a:t>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맑은 고딕"/>
                <a:ea typeface="맑은 고딕"/>
              </a:rPr>
              <a:t>⑤ </a:t>
            </a:r>
            <a:r>
              <a:rPr lang="ko-KR" altLang="en-US" sz="1600" dirty="0" smtClean="0">
                <a:latin typeface="맑은 고딕"/>
                <a:ea typeface="맑은 고딕"/>
              </a:rPr>
              <a:t>활동지시를 명확히 하고 수행여부를 파악하여 평의회에 보고한다</a:t>
            </a:r>
            <a:r>
              <a:rPr lang="en-US" altLang="ko-KR" sz="1600" dirty="0" smtClean="0">
                <a:latin typeface="맑은 고딕"/>
                <a:ea typeface="맑은 고딕"/>
              </a:rPr>
              <a:t>.</a:t>
            </a:r>
            <a:r>
              <a:rPr lang="ko-KR" altLang="en-US" sz="1600" dirty="0" smtClean="0">
                <a:latin typeface="맑은 고딕"/>
                <a:ea typeface="맑은 고딕"/>
              </a:rPr>
              <a:t> </a:t>
            </a: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 </a:t>
            </a:r>
            <a:r>
              <a:rPr lang="ko-KR" altLang="en-US" sz="1600" dirty="0" smtClean="0">
                <a:latin typeface="+mn-ea"/>
              </a:rPr>
              <a:t>  ◑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단원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개인의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달란트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본연의 재능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를 파악</a:t>
            </a:r>
            <a:r>
              <a:rPr lang="ko-KR" altLang="en-US" sz="1600" dirty="0" smtClean="0">
                <a:latin typeface="+mn-ea"/>
              </a:rPr>
              <a:t>하여 단원마다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적절한 활동 배당을 지시</a:t>
            </a:r>
            <a:r>
              <a:rPr lang="ko-KR" altLang="en-US" sz="1600" dirty="0" smtClean="0">
                <a:latin typeface="+mn-ea"/>
              </a:rPr>
              <a:t>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>
                <a:latin typeface="+mn-ea"/>
              </a:rPr>
              <a:t> 교본에 입각하여 자유활동으로 인정하는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범위를 명확히 알고 있어야</a:t>
            </a:r>
            <a:r>
              <a:rPr lang="ko-KR" altLang="en-US" sz="1600" dirty="0" smtClean="0">
                <a:latin typeface="+mn-ea"/>
              </a:rPr>
              <a:t> 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smtClean="0">
                <a:latin typeface="+mn-ea"/>
              </a:rPr>
              <a:t>단원의 교육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피정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특강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세미나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참여 현황을 파악 및 보고 </a:t>
            </a:r>
            <a:r>
              <a:rPr lang="ko-KR" altLang="en-US" sz="1600" dirty="0" smtClean="0">
                <a:latin typeface="+mn-ea"/>
              </a:rPr>
              <a:t>하여야 하며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누락 없이 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  </a:t>
            </a:r>
            <a:r>
              <a:rPr lang="ko-KR" altLang="en-US" sz="1600" dirty="0" smtClean="0">
                <a:latin typeface="+mn-ea"/>
              </a:rPr>
              <a:t>매 교육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피정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smtClean="0">
                <a:latin typeface="+mn-ea"/>
              </a:rPr>
              <a:t>특강</a:t>
            </a:r>
            <a:r>
              <a:rPr lang="en-US" altLang="ko-KR" sz="1600" dirty="0" smtClean="0">
                <a:latin typeface="+mn-ea"/>
              </a:rPr>
              <a:t>/</a:t>
            </a:r>
            <a:r>
              <a:rPr lang="ko-KR" altLang="en-US" sz="1600" dirty="0" err="1" smtClean="0">
                <a:latin typeface="+mn-ea"/>
              </a:rPr>
              <a:t>세미나시</a:t>
            </a:r>
            <a:r>
              <a:rPr lang="ko-KR" altLang="en-US" sz="1600" dirty="0" smtClean="0">
                <a:latin typeface="+mn-ea"/>
              </a:rPr>
              <a:t> 마다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최소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1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명 이상의 단원에게 활동 배당</a:t>
            </a:r>
            <a:r>
              <a:rPr lang="ko-KR" altLang="en-US" sz="1600" dirty="0" smtClean="0">
                <a:latin typeface="+mn-ea"/>
              </a:rPr>
              <a:t>을 하여야 한다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</a:t>
            </a: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err="1" smtClean="0">
                <a:latin typeface="+mn-ea"/>
              </a:rPr>
              <a:t>쁘레시디움에</a:t>
            </a:r>
            <a:r>
              <a:rPr lang="ko-KR" altLang="en-US" sz="1600" dirty="0" smtClean="0">
                <a:latin typeface="+mn-ea"/>
              </a:rPr>
              <a:t> 배당된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성월별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기도 활동을 반드시 실시</a:t>
            </a:r>
            <a:r>
              <a:rPr lang="ko-KR" altLang="en-US" sz="1600" dirty="0" smtClean="0">
                <a:latin typeface="+mn-ea"/>
              </a:rPr>
              <a:t>하여야 하며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예비자 모집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       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냉담교우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회두</a:t>
            </a:r>
            <a:r>
              <a:rPr lang="en-US" altLang="ko-KR" sz="1600" b="1" dirty="0" smtClean="0">
                <a:solidFill>
                  <a:srgbClr val="0000FF"/>
                </a:solidFill>
                <a:latin typeface="+mn-ea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행동단원 모집 활동의 의무를 배당하고 수행</a:t>
            </a:r>
            <a:r>
              <a:rPr lang="ko-KR" altLang="en-US" sz="1600" dirty="0" smtClean="0">
                <a:latin typeface="+mn-ea"/>
              </a:rPr>
              <a:t>하여야 한다</a:t>
            </a:r>
            <a:r>
              <a:rPr lang="en-US" altLang="ko-KR" sz="1600" dirty="0" smtClean="0"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478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4" y="1052736"/>
          <a:ext cx="8424935" cy="5533768"/>
        </p:xfrm>
        <a:graphic>
          <a:graphicData uri="http://schemas.openxmlformats.org/drawingml/2006/table">
            <a:tbl>
              <a:tblPr/>
              <a:tblGrid>
                <a:gridCol w="886835"/>
                <a:gridCol w="2069282"/>
                <a:gridCol w="5468818"/>
              </a:tblGrid>
              <a:tr h="1482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복음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선교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외인입교권면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짝교우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직장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동료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대세자 가족 중 입교권면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개종권면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타종교 신자 개종권면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교리중단자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권면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 수강 중단자 권면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 교리 중단자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가두선교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전교지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선교책자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보급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가두선교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인도예비자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동반참석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교리수강 안내 및 주선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통신교리자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 수강 안내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통신교리 내용 지도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타인이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인도한 예비신자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동반참석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교리수강 안내 및 주선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 주선 또는 동반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 및 협조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등을 지도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출석점검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간식 제공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예비신자 아이들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신영세자 가정 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 및 전례생활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 가정방문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신심단체 가입 권면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군인 및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타지역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학생에게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축일카드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및 주보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14"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냉담 교우 가정방문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 권면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교적정리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 참례권면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주보 및 영명 축일카드 보내기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혼인장애자 해소 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혼인장애 해소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 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판공성사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부활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)/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견진성사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권면 또는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성사표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전달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전입교우 방문　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전입 교우 가정방문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 단체 가입 권면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첫영성체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가정교리반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인도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유아세례권면</a:t>
                      </a: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 자녀 유아 세례 권면 또는 주선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67545" y="1238877"/>
          <a:ext cx="8424936" cy="5203016"/>
        </p:xfrm>
        <a:graphic>
          <a:graphicData uri="http://schemas.openxmlformats.org/drawingml/2006/table">
            <a:tbl>
              <a:tblPr/>
              <a:tblGrid>
                <a:gridCol w="886835"/>
                <a:gridCol w="2069283"/>
                <a:gridCol w="5468818"/>
              </a:tblGrid>
              <a:tr h="142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교우상가 방문 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수의짓기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입관 등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상가의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 일에 봉사 및 방문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장례미사 참례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장지수행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교우환자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병자성사 및 병자 영성체 주선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교우환자 방문위로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사제의 환자 방문 준비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이웃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외인상가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수의짓기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염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입관 등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상가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기타일에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봉사 및 방문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외인환자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돌봄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대세 권유 및 주선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외인환자 방문위로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재해지역 봉사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화재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수재 및 각종 사고자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방문위로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소녀가장 및 어려운 이웃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방문위로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교도소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구치소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소년원 등 재소자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방문돌봄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병원방문 및 활동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병원의 입원 환자 방문위로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돌봄 등 노력봉사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6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복지시설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노력봉사　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복지시설 방문봉사 및 돌봄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장애인복지시설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노인복지시설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장애인학교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무료급식소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아동복지시설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독거노인 돌봄</a:t>
                      </a: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3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확장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지도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소년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창단을 권면하고 주선함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간부로 파견되어 지도함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2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행동단원 모집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행동단원 입교 권면 및 입단시킴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모집 및 돌봄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입교 권면 및 입단시킴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협조단원 돌봄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영적대화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기도생활지도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행사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및본당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행사 참석 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4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레지오를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위한 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설립 권면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결석단원 돌봄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교본연구 및 성서연구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교육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참석 또는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Pr.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주회합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및 평의회 순방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평의회 참석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레지오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각종 사무업무 협조 및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상급평의회의 단장간담회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교육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등 참석 또는 권유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7544" y="1196752"/>
          <a:ext cx="8424935" cy="4978202"/>
        </p:xfrm>
        <a:graphic>
          <a:graphicData uri="http://schemas.openxmlformats.org/drawingml/2006/table">
            <a:tbl>
              <a:tblPr/>
              <a:tblGrid>
                <a:gridCol w="864096"/>
                <a:gridCol w="2088232"/>
                <a:gridCol w="5472607"/>
              </a:tblGrid>
              <a:tr h="262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주요활동내용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행사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준비 및 협조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행사 준비 및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 및 참석권유 포함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제반 전례 협조와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미사해설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및 안내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성가 연습 및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미사해설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성당정리 및 청소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공소 예절 주도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제반 피정 참석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 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본당교세조사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호구별 상황조사 협조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짝교우 방문조사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냉담 교우 방문조사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돌봄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청소미화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학생 지도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주일학교 각종 업무 협조 및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본당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청소 협조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활동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참석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구역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반장 교육 참석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소공동체 체육대회 참석 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참석권유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협조 및 봉사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5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생명존중활동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선행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사랑의 헌혈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상처 또는 버려진 동물 보호 및 돌봄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사회봉사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자율방범 활동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),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자연보호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세제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덜쓰거나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안쓰기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공공거리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주택가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해변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개천 등에서 자연보호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쓰레기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분리수거에 적극 봉사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1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출판물 보급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카톨릭 출판물 대여점 운영 또는 협조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카톨릭 출판물 보급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군인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타지역 학생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냉담교우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각종 복지시설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교도소 등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차량봉사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차량수급이 불편한 교우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외인 대상 차량 봉사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성당내부 및 주변 교통정리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가정성화 활동 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가족단위</a:t>
                      </a: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가족단위 신심행사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피정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성직자묘소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참배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성지순례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가정기도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활동사례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467544" y="1196752"/>
          <a:ext cx="8424935" cy="1360141"/>
        </p:xfrm>
        <a:graphic>
          <a:graphicData uri="http://schemas.openxmlformats.org/drawingml/2006/table">
            <a:tbl>
              <a:tblPr/>
              <a:tblGrid>
                <a:gridCol w="864096"/>
                <a:gridCol w="1954476"/>
                <a:gridCol w="1643074"/>
                <a:gridCol w="1714512"/>
                <a:gridCol w="2248777"/>
              </a:tblGrid>
              <a:tr h="262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세목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활동내용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1833" marR="31833" marT="15916" marB="159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7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영성</a:t>
                      </a:r>
                      <a:endParaRPr lang="en-US" altLang="ko-KR" sz="1400" b="1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생활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평일미사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묵주기도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단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십자가의 길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성체조배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소성무일도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시복시성청원기도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지향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(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순교자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/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굴림체"/>
                        </a:rPr>
                        <a:t>레지오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) 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굴림체"/>
                        </a:rPr>
                        <a:t>회 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성경봉독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성경쓰기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시간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42275" marR="42275" marT="21137" marB="211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12000"/>
          </a:blip>
          <a:srcRect/>
          <a:stretch>
            <a:fillRect/>
          </a:stretch>
        </p:blipFill>
        <p:spPr bwMode="auto">
          <a:xfrm>
            <a:off x="35496" y="1052736"/>
            <a:ext cx="22684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b="1" dirty="0" smtClean="0">
                <a:latin typeface="휴먼편지체" pitchFamily="18" charset="-127"/>
                <a:ea typeface="휴먼편지체" pitchFamily="18" charset="-127"/>
              </a:rPr>
              <a:t>밥 그릇 속의 머리카락</a:t>
            </a:r>
            <a:endParaRPr lang="ko-KR" alt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323528" y="1268760"/>
            <a:ext cx="4392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그들 부부는 칠순 노모가 차려주는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저녁상을 받습니다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부부가 맞벌이를 시작하면서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집안 살림은 통째로 눈 침침하고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굽은 허리 칠순 노모의 차지가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돼버린 것입니다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                           여느 날과 마찬가지로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그날도 부부는 노모가 차린 저녁상을 받았습니다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한 참 식사를 하고 있는데 노모가 불쑥 말을 꺼냈습니다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 돋보기 하나 사야 할 것 같은데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……”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생존 당신 입으로 뭘 사달라고 한 적이 없는데다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신문 한 장 볼 일 없는 까막눈인 어머니가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돋보기를 사달라니 웬일인가 싶었지만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아들은 별다른 말없이 다음으로 미루고 말았습니다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그리고 다음날 저녁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먼저 퇴근한 아내가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막 현관에 들어서는 남편에게 다가가 호들갑을 떨었습니다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여보 아무래도 어머님이 늦바람 나셨나 봐 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어제는 안경을 사내라고 하시더니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좀 전엔 생전 안 하던 염색을 하셨지 뭐야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?”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716016" y="1262365"/>
            <a:ext cx="4319464" cy="5409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아내의 너스레에 아들은 볼멘소리를 던졌습니다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다 늙어서 왜 안 하던 일을 하고 그러신대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?”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우연히 아들 내외의 대화를 들은 노모는 부엌으로 갔습니다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노모는 언제 장만했는지 돋보기를 끼고 쌀을 씻으셨습니다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며느리는 그런 노모의 모습이 신기하기도 하고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정말 남자 친구가 생겼나 싶어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눈치를 살폈습니다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식탁 앞에 아들 내외가 앉자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어머니가 먼저 침묵을 깼습니다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안경은 인자 됐다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.”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엊그제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느이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아들 밥그릇에 흰머리가 하나 들어갔나 보더라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애가 어찌나 화를 내던지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….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이제 안경도 끼고 머리도 염색을 했으니까 그럴 일 없겠지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아들은 그제야 어머니가 왜 돋보기를 사달라고 하셨는지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왜 하얗게 센 머리를 염색하셨는지 깨달았습니다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3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아무 말도 못하고 고개를 숙인 아들의 눈에 논물이 맺혔습니다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먹고 살기 위해 무언가 해주기만 바랐을 뿐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 </a:t>
            </a: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어머니의 머리가 그새 온통 백발이 된 것도 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3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아들은 모르고 있었습니다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시작기도와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성모송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427984" y="857232"/>
            <a:ext cx="3960440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오소서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성령님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마음을 성령으로 가득 채우시어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 저희 안에 사랑의 불이 타오르게 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주님의 성령을 보내소서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저희가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새로워지리이다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온누리가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새롭게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되리이다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기도합시다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하느님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성령의 빛으로 저의 마음을 이끄시어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바르게 생각하고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언제나 성령의 위로를 받아 누리게 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우리 주 그리스도를 통하여 비나이다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제 입술을 열어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제 입이 주님을 찬미할 것입니다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저를 도와주소서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 어서 오시어 저를 도와 주소서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영광이 성부와 성자와 성령께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처음과 같이 이제와 영원히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1000" contrast="29000"/>
          </a:blip>
          <a:srcRect/>
          <a:stretch>
            <a:fillRect/>
          </a:stretch>
        </p:blipFill>
        <p:spPr bwMode="auto">
          <a:xfrm>
            <a:off x="1043608" y="1268760"/>
            <a:ext cx="2148458" cy="2294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직사각형 8"/>
          <p:cNvSpPr/>
          <p:nvPr/>
        </p:nvSpPr>
        <p:spPr>
          <a:xfrm>
            <a:off x="611560" y="4077072"/>
            <a:ext cx="3816424" cy="232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은총이 가득하신 마리아님 기뻐하소서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주님께서 함께 계시니 여인 중에 복되시며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태중에 아들 예수님 또한 복되시나이다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천주의 성모 마리아님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이제와 저희 죽을 때에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죄인을 위하여 빌어주소서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주회합시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/>
              <a:t>개인이 준비할 </a:t>
            </a:r>
            <a:r>
              <a:rPr lang="ko-KR" altLang="en-US" sz="1400" b="1" dirty="0" smtClean="0"/>
              <a:t>사항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각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단원은 </a:t>
            </a:r>
            <a:r>
              <a:rPr lang="ko-KR" altLang="en-US" sz="1400" dirty="0" err="1" smtClean="0"/>
              <a:t>주회합에</a:t>
            </a:r>
            <a:r>
              <a:rPr lang="ko-KR" altLang="en-US" sz="1400" dirty="0" smtClean="0"/>
              <a:t> 참석하기 위하여 복장을 단정히 </a:t>
            </a:r>
            <a:r>
              <a:rPr lang="ko-KR" altLang="en-US" sz="1400" dirty="0" smtClean="0"/>
              <a:t>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묵주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레지오교본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뗏세라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단원수첩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비밀 헌금을 지참하고 회합에 참석해야 </a:t>
            </a:r>
            <a:r>
              <a:rPr lang="ko-KR" altLang="en-US" sz="1400" dirty="0" smtClean="0"/>
              <a:t>함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회합의 준비와 순서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회합의 준비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(1) </a:t>
            </a:r>
            <a:r>
              <a:rPr lang="ko-KR" altLang="en-US" sz="1400" b="1" dirty="0" smtClean="0"/>
              <a:t>회합에 임하는 자세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회합을 존중하는 마음이 있어야 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정해진 시간에 정확히 시작해야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쁘레시디움의</a:t>
            </a:r>
            <a:r>
              <a:rPr lang="ko-KR" altLang="en-US" sz="1400" dirty="0" smtClean="0"/>
              <a:t> 규율을 잘 지켜야 하고 </a:t>
            </a:r>
            <a:r>
              <a:rPr lang="ko-KR" altLang="en-US" sz="1400" dirty="0" err="1" smtClean="0"/>
              <a:t>쁘레시디움이</a:t>
            </a:r>
            <a:r>
              <a:rPr lang="ko-KR" altLang="en-US" sz="1400" dirty="0" smtClean="0"/>
              <a:t> 존경 받도록 서로 노력해야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활동은 성실하게 </a:t>
            </a:r>
            <a:r>
              <a:rPr lang="ko-KR" altLang="en-US" sz="1400" dirty="0" smtClean="0"/>
              <a:t>보고해야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기도를 정성스럽게 </a:t>
            </a:r>
            <a:r>
              <a:rPr lang="ko-KR" altLang="en-US" sz="1400" dirty="0" smtClean="0"/>
              <a:t>바침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비밀을 </a:t>
            </a:r>
            <a:r>
              <a:rPr lang="ko-KR" altLang="en-US" sz="1400" dirty="0" smtClean="0"/>
              <a:t>반드시 지켜야 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특별한 일이 없는 한 지각과 조퇴를 하지 않도록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10</a:t>
            </a:r>
            <a:r>
              <a:rPr lang="ko-KR" altLang="en-US" sz="1400" dirty="0" smtClean="0"/>
              <a:t>분전에 도착하여 제대를 </a:t>
            </a:r>
            <a:r>
              <a:rPr lang="ko-KR" altLang="en-US" sz="1400" dirty="0" smtClean="0"/>
              <a:t>차림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dirty="0" smtClean="0"/>
              <a:t>(2) </a:t>
            </a:r>
            <a:r>
              <a:rPr lang="ko-KR" altLang="en-US" sz="1400" b="1" dirty="0" smtClean="0"/>
              <a:t>지각 단원의 시작기도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묵주기도 전 시작기도 중에 도착한 단원은 입구에서 소리 없이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시작기도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를 </a:t>
            </a:r>
            <a:r>
              <a:rPr lang="ko-KR" altLang="en-US" sz="1400" dirty="0" smtClean="0"/>
              <a:t>바친 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조용히 좌석으로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이동하여 </a:t>
            </a:r>
            <a:r>
              <a:rPr lang="ko-KR" altLang="en-US" sz="1400" dirty="0" smtClean="0"/>
              <a:t>착석함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묵주기도 중에 도착한 경우에는 먼저 시작기도를 바친 다음 묵주기도에 </a:t>
            </a:r>
            <a:r>
              <a:rPr lang="ko-KR" altLang="en-US" sz="1400" dirty="0" smtClean="0"/>
              <a:t>동참함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smtClean="0"/>
              <a:t>묵주기도가 </a:t>
            </a:r>
            <a:r>
              <a:rPr lang="ko-KR" altLang="en-US" sz="1400" dirty="0" smtClean="0"/>
              <a:t>모두 끝난 후 도착한 경우에는</a:t>
            </a:r>
            <a:r>
              <a:rPr lang="en-US" altLang="ko-KR" sz="1400" dirty="0" smtClean="0"/>
              <a:t>,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시작기도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를 </a:t>
            </a:r>
            <a:r>
              <a:rPr lang="ko-KR" altLang="en-US" sz="1400" dirty="0" smtClean="0"/>
              <a:t>바친 후에 자리에 </a:t>
            </a:r>
            <a:r>
              <a:rPr lang="ko-KR" altLang="en-US" sz="1400" dirty="0" smtClean="0"/>
              <a:t>앉음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까떼나를</a:t>
            </a:r>
            <a:r>
              <a:rPr lang="ko-KR" altLang="en-US" sz="1400" dirty="0" smtClean="0"/>
              <a:t> 바친 다음 도착한 경우에는 시작기도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묵주기도 제외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와 </a:t>
            </a:r>
            <a:r>
              <a:rPr lang="en-US" altLang="ko-KR" sz="1400" dirty="0" smtClean="0"/>
              <a:t>“</a:t>
            </a:r>
            <a:r>
              <a:rPr lang="ko-KR" altLang="en-US" sz="1400" dirty="0" err="1" smtClean="0"/>
              <a:t>까떼나</a:t>
            </a:r>
            <a:r>
              <a:rPr lang="ko-KR" altLang="en-US" sz="1400" dirty="0" smtClean="0"/>
              <a:t> 기도문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까지 </a:t>
            </a:r>
            <a:r>
              <a:rPr lang="ko-KR" altLang="en-US" sz="1400" dirty="0" smtClean="0"/>
              <a:t>바치고 </a:t>
            </a:r>
            <a:r>
              <a:rPr lang="ko-KR" altLang="en-US" sz="1400" dirty="0" smtClean="0"/>
              <a:t>주회합에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</a:t>
            </a:r>
            <a:r>
              <a:rPr lang="ko-KR" altLang="en-US" sz="1400" dirty="0" smtClean="0"/>
              <a:t> 동참함</a:t>
            </a:r>
            <a:r>
              <a:rPr lang="en-US" altLang="ko-KR" sz="1400" dirty="0" smtClean="0"/>
              <a:t>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(3)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조퇴 단원의 자세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조퇴를 해야 될 입장에 있는 단원은 회합 시작 전에 먼저 단장의 허락을 얻어야 하며</a:t>
            </a:r>
            <a:r>
              <a:rPr lang="en-US" altLang="ko-KR" sz="1400" dirty="0" smtClean="0"/>
              <a:t>,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개회 선언 및 시작기도와 마침 기도를 바친 후 조용히 </a:t>
            </a:r>
            <a:r>
              <a:rPr lang="ko-KR" altLang="en-US" sz="1400" dirty="0" smtClean="0"/>
              <a:t>퇴장함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(4)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회합에 사용되는 교구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성모상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높이 </a:t>
            </a:r>
            <a:r>
              <a:rPr lang="en-US" altLang="ko-KR" sz="1400" dirty="0" smtClean="0"/>
              <a:t>60cm, “</a:t>
            </a:r>
            <a:r>
              <a:rPr lang="ko-KR" altLang="en-US" sz="1400" dirty="0" smtClean="0"/>
              <a:t>원죄 없이 잉태되신 마리아상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이어야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꽃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생화로 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화분을 사용해서는 </a:t>
            </a:r>
            <a:r>
              <a:rPr lang="ko-KR" altLang="en-US" sz="1400" dirty="0" smtClean="0"/>
              <a:t>안됨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정말 부득이 한 경우 조화 사용할 수 있음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제대보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재대보는</a:t>
            </a:r>
            <a:r>
              <a:rPr lang="ko-KR" altLang="en-US" sz="1400" dirty="0" smtClean="0"/>
              <a:t> 깨끗한 </a:t>
            </a:r>
            <a:r>
              <a:rPr lang="ko-KR" altLang="en-US" sz="1400" dirty="0" err="1" smtClean="0"/>
              <a:t>횐색이어야</a:t>
            </a:r>
            <a:r>
              <a:rPr lang="ko-KR" altLang="en-US" sz="1400" dirty="0" smtClean="0"/>
              <a:t> 하고</a:t>
            </a:r>
            <a:r>
              <a:rPr lang="en-US" altLang="ko-KR" sz="1400" dirty="0" smtClean="0"/>
              <a:t>, "</a:t>
            </a:r>
            <a:r>
              <a:rPr lang="en-US" altLang="ko-KR" sz="1400" dirty="0" err="1" smtClean="0"/>
              <a:t>Legio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Mariae</a:t>
            </a:r>
            <a:r>
              <a:rPr lang="en-US" altLang="ko-KR" sz="1400" dirty="0" smtClean="0"/>
              <a:t>" </a:t>
            </a:r>
            <a:r>
              <a:rPr lang="ko-KR" altLang="en-US" sz="1400" dirty="0" smtClean="0"/>
              <a:t>란 붉은 글자로 적힌 것이야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초</a:t>
            </a:r>
            <a:r>
              <a:rPr lang="en-US" altLang="ko-KR" sz="1400" dirty="0" smtClean="0"/>
              <a:t>(2</a:t>
            </a:r>
            <a:r>
              <a:rPr lang="ko-KR" altLang="en-US" sz="1400" dirty="0" smtClean="0"/>
              <a:t>개</a:t>
            </a:r>
            <a:r>
              <a:rPr lang="en-US" altLang="ko-KR" sz="1400" dirty="0" smtClean="0"/>
              <a:t>) : </a:t>
            </a:r>
            <a:r>
              <a:rPr lang="ko-KR" altLang="en-US" sz="1400" dirty="0" smtClean="0"/>
              <a:t>항상 깨끗하게 관리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err="1" smtClean="0"/>
              <a:t>벡실리움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</a:t>
            </a:r>
            <a:r>
              <a:rPr lang="ko-KR" altLang="en-US" sz="1400" dirty="0" smtClean="0"/>
              <a:t> 단기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052736"/>
            <a:ext cx="867645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b="1" dirty="0" smtClean="0"/>
              <a:t>회합의 순서 및 </a:t>
            </a:r>
            <a:r>
              <a:rPr lang="ko-KR" altLang="en-US" sz="1400" b="1" dirty="0" smtClean="0"/>
              <a:t>내용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endParaRPr lang="ko-KR" altLang="en-US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(1) </a:t>
            </a:r>
            <a:r>
              <a:rPr lang="ko-KR" altLang="en-US" sz="1400" b="1" dirty="0" smtClean="0"/>
              <a:t>시작기도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정해진 시각에 정해진 장소에서 어김없이 시작되어야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성호를 긋고 시작하며 단장이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기도는 성모상을 향해서 직접 성모님을 바라보면서 바로 그 자리에서 성모님이 현존하심을 깊이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묵상하며 경건한 마음으로 바쳐야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(2) </a:t>
            </a:r>
            <a:r>
              <a:rPr lang="ko-KR" altLang="en-US" sz="1400" b="1" dirty="0" smtClean="0"/>
              <a:t>묵주기도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묵주기도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단</a:t>
            </a:r>
            <a:r>
              <a:rPr lang="en-US" altLang="ko-KR" sz="1400" dirty="0" smtClean="0"/>
              <a:t>/3</a:t>
            </a:r>
            <a:r>
              <a:rPr lang="ko-KR" altLang="en-US" sz="1400" dirty="0" smtClean="0"/>
              <a:t>단</a:t>
            </a:r>
            <a:r>
              <a:rPr lang="en-US" altLang="ko-KR" sz="1400" dirty="0" smtClean="0"/>
              <a:t>/5</a:t>
            </a:r>
            <a:r>
              <a:rPr lang="ko-KR" altLang="en-US" sz="1400" dirty="0" smtClean="0"/>
              <a:t>단은 단장이 선창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하고 나머지 단원 전체는 후창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응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을 하며</a:t>
            </a:r>
            <a:r>
              <a:rPr lang="en-US" altLang="ko-KR" sz="1400" dirty="0" smtClean="0"/>
              <a:t>, 2</a:t>
            </a:r>
            <a:r>
              <a:rPr lang="ko-KR" altLang="en-US" sz="1400" dirty="0" smtClean="0"/>
              <a:t>단</a:t>
            </a:r>
            <a:r>
              <a:rPr lang="en-US" altLang="ko-KR" sz="1400" dirty="0" smtClean="0"/>
              <a:t>/4</a:t>
            </a:r>
            <a:r>
              <a:rPr lang="ko-KR" altLang="en-US" sz="1400" dirty="0" smtClean="0"/>
              <a:t>단은 단원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</a:t>
            </a:r>
            <a:r>
              <a:rPr lang="ko-KR" altLang="en-US" sz="1400" dirty="0" smtClean="0"/>
              <a:t>전체가 선창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하고 단장이 후창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응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을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주회합시</a:t>
            </a:r>
            <a:r>
              <a:rPr lang="ko-KR" altLang="en-US" sz="1400" dirty="0" smtClean="0"/>
              <a:t> 드리는 묵주기도는 </a:t>
            </a:r>
            <a:r>
              <a:rPr lang="ko-KR" altLang="en-US" sz="1400" b="1" dirty="0" smtClean="0"/>
              <a:t>개인의 지향을 둘 수 </a:t>
            </a:r>
            <a:r>
              <a:rPr lang="ko-KR" altLang="en-US" sz="1400" b="1" dirty="0" smtClean="0"/>
              <a:t>없음</a:t>
            </a:r>
            <a:r>
              <a:rPr lang="en-US" altLang="ko-KR" sz="1400" dirty="0" smtClean="0"/>
              <a:t>.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복되신 동정 성모님의 영광을 위해 바침</a:t>
            </a:r>
            <a:r>
              <a:rPr lang="en-US" altLang="ko-KR" sz="1400" dirty="0" smtClean="0"/>
              <a:t>)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주회합시에는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구원송도 하지 </a:t>
            </a:r>
            <a:r>
              <a:rPr lang="ko-KR" altLang="en-US" sz="1400" b="1" dirty="0" smtClean="0"/>
              <a:t>않음 </a:t>
            </a:r>
            <a:r>
              <a:rPr lang="en-US" altLang="ko-KR" sz="1400" b="1" dirty="0" smtClean="0"/>
              <a:t>(</a:t>
            </a:r>
            <a:r>
              <a:rPr lang="ko-KR" altLang="en-US" sz="1400" dirty="0" err="1" smtClean="0"/>
              <a:t>마침기도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끝부분에 </a:t>
            </a:r>
            <a:r>
              <a:rPr lang="ko-KR" altLang="en-US" sz="1400" dirty="0" smtClean="0"/>
              <a:t>기도 내용이 포함되어 있음</a:t>
            </a:r>
            <a:r>
              <a:rPr lang="en-US" altLang="ko-KR" sz="1400" dirty="0" smtClean="0"/>
              <a:t>) </a:t>
            </a:r>
            <a:endParaRPr lang="en-US" altLang="ko-KR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단</a:t>
            </a:r>
            <a:r>
              <a:rPr lang="en-US" altLang="ko-KR" sz="1400" dirty="0" smtClean="0"/>
              <a:t>,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개인적으로 묵주기도를 바칠 때는 개인의 지향을 둘 수 있으며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구원송을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/>
              <a:t>할 수 있음</a:t>
            </a:r>
            <a:r>
              <a:rPr lang="en-US" altLang="ko-KR" sz="1400" b="1" dirty="0" smtClean="0"/>
              <a:t>.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(3) </a:t>
            </a:r>
            <a:r>
              <a:rPr lang="ko-KR" altLang="en-US" sz="1400" b="1" dirty="0" smtClean="0"/>
              <a:t>영적 독서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영적 지도자나 단장이 낭독하며 끝나면 성호를 </a:t>
            </a:r>
            <a:r>
              <a:rPr lang="ko-KR" altLang="en-US" sz="1400" dirty="0" smtClean="0"/>
              <a:t>그음</a:t>
            </a:r>
            <a:r>
              <a:rPr lang="en-US" altLang="ko-KR" sz="1400" dirty="0" smtClean="0"/>
              <a:t>. (</a:t>
            </a:r>
            <a:r>
              <a:rPr lang="ko-KR" altLang="en-US" sz="1400" dirty="0" smtClean="0"/>
              <a:t>주로 </a:t>
            </a:r>
            <a:r>
              <a:rPr lang="ko-KR" altLang="en-US" sz="1400" dirty="0" smtClean="0"/>
              <a:t>복음말씀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(4) </a:t>
            </a:r>
            <a:r>
              <a:rPr lang="ko-KR" altLang="en-US" sz="1400" b="1" dirty="0" smtClean="0"/>
              <a:t>전주 회의록 낭독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서기가 </a:t>
            </a:r>
            <a:r>
              <a:rPr lang="ko-KR" altLang="en-US" sz="1400" dirty="0" smtClean="0"/>
              <a:t>낭독하며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낭독 </a:t>
            </a:r>
            <a:r>
              <a:rPr lang="ko-KR" altLang="en-US" sz="1400" dirty="0" smtClean="0"/>
              <a:t>후 단장은 회의록 수정여부를 단원들에게 </a:t>
            </a:r>
            <a:r>
              <a:rPr lang="ko-KR" altLang="en-US" sz="1400" dirty="0" smtClean="0"/>
              <a:t>질의해야 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수정사항이 있으면 수정 후 없으면 그대로 단장이 </a:t>
            </a:r>
            <a:r>
              <a:rPr lang="ko-KR" altLang="en-US" sz="1400" dirty="0" smtClean="0"/>
              <a:t>서명을 </a:t>
            </a:r>
            <a:r>
              <a:rPr lang="ko-KR" altLang="en-US" sz="1400" dirty="0" err="1" smtClean="0"/>
              <a:t>해야함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(5) </a:t>
            </a:r>
            <a:r>
              <a:rPr lang="ko-KR" altLang="en-US" sz="1400" b="1" dirty="0" smtClean="0"/>
              <a:t>상훈 낭독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매월 첫 </a:t>
            </a:r>
            <a:r>
              <a:rPr lang="ko-KR" altLang="en-US" sz="1400" dirty="0" err="1" smtClean="0"/>
              <a:t>회합시</a:t>
            </a:r>
            <a:r>
              <a:rPr lang="ko-KR" altLang="en-US" sz="1400" dirty="0" smtClean="0"/>
              <a:t> 단장이 앉아서 낭독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성호는 긋지 </a:t>
            </a:r>
            <a:r>
              <a:rPr lang="ko-KR" altLang="en-US" sz="1400" dirty="0" smtClean="0"/>
              <a:t>않음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(6) </a:t>
            </a:r>
            <a:r>
              <a:rPr lang="ko-KR" altLang="en-US" sz="1400" b="1" dirty="0" smtClean="0"/>
              <a:t>출석 호명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부단장이 호명하고 단원의 사회적인 직함이나 교회 단체의 직위를 존칭으로 사용하지 </a:t>
            </a:r>
            <a:r>
              <a:rPr lang="ko-KR" altLang="en-US" sz="1400" dirty="0" smtClean="0"/>
              <a:t>않음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“직책</a:t>
            </a:r>
            <a:r>
              <a:rPr lang="en-US" altLang="ko-KR" sz="1400" dirty="0" smtClean="0"/>
              <a:t>+ </a:t>
            </a:r>
            <a:r>
              <a:rPr lang="ko-KR" altLang="en-US" sz="1400" dirty="0" smtClean="0"/>
              <a:t>성명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+</a:t>
            </a:r>
            <a:r>
              <a:rPr lang="ko-KR" altLang="en-US" sz="1400" dirty="0" smtClean="0"/>
              <a:t>세례명 </a:t>
            </a:r>
            <a:r>
              <a:rPr lang="ko-KR" altLang="en-US" sz="1400" dirty="0" smtClean="0"/>
              <a:t>형제님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자매님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” 하고 호칭하면 대답은 </a:t>
            </a:r>
            <a:r>
              <a:rPr lang="ko-KR" altLang="en-US" sz="1400" dirty="0" smtClean="0"/>
              <a:t>간단히 “예” 라고 </a:t>
            </a:r>
            <a:r>
              <a:rPr lang="ko-KR" altLang="en-US" sz="1400" dirty="0" smtClean="0"/>
              <a:t>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(7) </a:t>
            </a:r>
            <a:r>
              <a:rPr lang="ko-KR" altLang="en-US" sz="1400" b="1" dirty="0" smtClean="0"/>
              <a:t>예비단원 가입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가입 대상자가 있을 경우 적어도 일주일 전에 인적 사항을 회합에 보고 하여 전체 단원의 동의를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얻은 후 그 다음 </a:t>
            </a:r>
            <a:r>
              <a:rPr lang="ko-KR" altLang="en-US" sz="1400" dirty="0" err="1" smtClean="0"/>
              <a:t>주회합에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안내함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단원의 자격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순명 정신이 투철하고 활동의 의무를 잘 수행할 수 있는 </a:t>
            </a:r>
            <a:r>
              <a:rPr lang="en-US" altLang="ko-KR" sz="1400" dirty="0" smtClean="0"/>
              <a:t>18</a:t>
            </a:r>
            <a:r>
              <a:rPr lang="ko-KR" altLang="en-US" sz="1400" dirty="0" smtClean="0"/>
              <a:t>세 성인이면 </a:t>
            </a:r>
            <a:r>
              <a:rPr lang="ko-KR" altLang="en-US" sz="1400" dirty="0" smtClean="0"/>
              <a:t>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(8) </a:t>
            </a:r>
            <a:r>
              <a:rPr lang="ko-KR" altLang="en-US" sz="1400" b="1" dirty="0" smtClean="0"/>
              <a:t>통신교환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수신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발신 </a:t>
            </a:r>
            <a:r>
              <a:rPr lang="ko-KR" altLang="en-US" sz="1400" dirty="0" smtClean="0"/>
              <a:t>전체 내용을 전달하고 중요한 것은 다시 낭독 </a:t>
            </a:r>
            <a:r>
              <a:rPr lang="ko-KR" altLang="en-US" sz="1400" dirty="0" smtClean="0"/>
              <a:t>강조해야 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모든 공문은 반드시 </a:t>
            </a:r>
            <a:r>
              <a:rPr lang="ko-KR" altLang="en-US" sz="1400" dirty="0" err="1" smtClean="0"/>
              <a:t>백실리움이</a:t>
            </a:r>
            <a:r>
              <a:rPr lang="ko-KR" altLang="en-US" sz="1400" dirty="0" smtClean="0"/>
              <a:t> 표시가 있어야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(9) </a:t>
            </a:r>
            <a:r>
              <a:rPr lang="ko-KR" altLang="en-US" sz="1400" b="1" dirty="0" smtClean="0"/>
              <a:t>회계보고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비밀헌금의 수입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지출을 회계가 보고하며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단장의 확인을 </a:t>
            </a:r>
            <a:r>
              <a:rPr lang="ko-KR" altLang="en-US" sz="1400" dirty="0" smtClean="0"/>
              <a:t>받음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(10) </a:t>
            </a:r>
            <a:r>
              <a:rPr lang="ko-KR" altLang="en-US" sz="1400" b="1" dirty="0" smtClean="0"/>
              <a:t>활동보고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단원들은 앉아서 구두로 </a:t>
            </a:r>
            <a:r>
              <a:rPr lang="ko-KR" altLang="en-US" sz="1400" dirty="0" smtClean="0"/>
              <a:t>보고함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활동은 조별로 하였더라도 보고는 각자가 </a:t>
            </a:r>
            <a:r>
              <a:rPr lang="ko-KR" altLang="en-US" sz="1400" dirty="0" smtClean="0"/>
              <a:t>해야 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지시 받은 활동에 대해 구체적으로 명료하게 </a:t>
            </a:r>
            <a:r>
              <a:rPr lang="ko-KR" altLang="en-US" sz="1400" dirty="0" smtClean="0"/>
              <a:t>보고함</a:t>
            </a:r>
            <a:r>
              <a:rPr lang="en-US" altLang="ko-KR" sz="1400" dirty="0" smtClean="0"/>
              <a:t>.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자유활동의 보고는 단장의 사전허락을 득함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보고 방법은 </a:t>
            </a:r>
            <a:r>
              <a:rPr lang="ko-KR" altLang="en-US" sz="1400" dirty="0" smtClean="0"/>
              <a:t>“성명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+ </a:t>
            </a:r>
            <a:r>
              <a:rPr lang="ko-KR" altLang="en-US" sz="1400" dirty="0" smtClean="0"/>
              <a:t>세례명 </a:t>
            </a:r>
            <a:r>
              <a:rPr lang="en-US" altLang="ko-KR" sz="1400" dirty="0" smtClean="0"/>
              <a:t>+ </a:t>
            </a:r>
            <a:r>
              <a:rPr lang="ko-KR" altLang="en-US" sz="1400" dirty="0" err="1" smtClean="0"/>
              <a:t>몇주간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보고하겠습니다” </a:t>
            </a:r>
            <a:r>
              <a:rPr lang="ko-KR" altLang="en-US" sz="1400" dirty="0" err="1" smtClean="0"/>
              <a:t>로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시작함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(11) </a:t>
            </a:r>
            <a:r>
              <a:rPr lang="ko-KR" altLang="en-US" sz="1400" b="1" dirty="0" err="1" smtClean="0"/>
              <a:t>까떼나</a:t>
            </a:r>
            <a:endParaRPr lang="ko-KR" altLang="en-US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일어서서 바칩니다</a:t>
            </a:r>
            <a:r>
              <a:rPr lang="en-US" altLang="ko-KR" sz="1400" dirty="0" smtClean="0"/>
              <a:t>. “ </a:t>
            </a:r>
            <a:r>
              <a:rPr lang="ko-KR" altLang="en-US" sz="1400" dirty="0" smtClean="0"/>
              <a:t>내 영혼이 </a:t>
            </a:r>
            <a:r>
              <a:rPr lang="en-US" altLang="ko-KR" sz="1400" dirty="0" smtClean="0"/>
              <a:t>†</a:t>
            </a:r>
            <a:r>
              <a:rPr lang="ko-KR" altLang="en-US" sz="1400" dirty="0" smtClean="0"/>
              <a:t>주님을 찬송하며” 의 </a:t>
            </a:r>
            <a:r>
              <a:rPr lang="en-US" altLang="ko-KR" sz="1400" dirty="0" smtClean="0"/>
              <a:t>† (</a:t>
            </a:r>
            <a:r>
              <a:rPr lang="ko-KR" altLang="en-US" sz="1400" dirty="0" smtClean="0"/>
              <a:t>십자가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표시에서 성호를 </a:t>
            </a:r>
            <a:r>
              <a:rPr lang="ko-KR" altLang="en-US" sz="1400" dirty="0" smtClean="0"/>
              <a:t>그음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(12) </a:t>
            </a:r>
            <a:r>
              <a:rPr lang="ko-KR" altLang="en-US" sz="1400" b="1" dirty="0" err="1" smtClean="0"/>
              <a:t>주회합시</a:t>
            </a:r>
            <a:r>
              <a:rPr lang="ko-KR" altLang="en-US" sz="1400" b="1" dirty="0" smtClean="0"/>
              <a:t> 비밀 헌금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시에는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운영비를 위한 비밀헌금이 </a:t>
            </a:r>
            <a:r>
              <a:rPr lang="ko-KR" altLang="en-US" sz="1400" dirty="0" smtClean="0"/>
              <a:t>있음</a:t>
            </a:r>
            <a:endParaRPr lang="en-US" altLang="ko-KR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비밀 </a:t>
            </a:r>
            <a:r>
              <a:rPr lang="ko-KR" altLang="en-US" sz="1400" dirty="0" smtClean="0"/>
              <a:t>헌금 주머니를 돌릴 때에는 회의 </a:t>
            </a:r>
            <a:r>
              <a:rPr lang="ko-KR" altLang="en-US" sz="1400" dirty="0" smtClean="0"/>
              <a:t>진행에 지장이 </a:t>
            </a:r>
            <a:r>
              <a:rPr lang="ko-KR" altLang="en-US" sz="1400" dirty="0" smtClean="0"/>
              <a:t>없도록 탁자 밑으로 돌려야 </a:t>
            </a:r>
            <a:r>
              <a:rPr lang="ko-KR" altLang="en-US" sz="1400" dirty="0" smtClean="0"/>
              <a:t>함</a:t>
            </a:r>
            <a:endParaRPr lang="en-US" altLang="ko-KR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단원들은 각자 형편대로 미리 준비한 헌금을 </a:t>
            </a:r>
            <a:r>
              <a:rPr lang="ko-KR" altLang="en-US" sz="1400" dirty="0" smtClean="0"/>
              <a:t>봉헌해야 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단원은 비록 헌금을 준비하지 못한 경우라 해도 일단 비밀 헌금 주머니에 손을 넣어야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 </a:t>
            </a:r>
            <a:br>
              <a:rPr lang="en-US" altLang="ko-KR" sz="1400" dirty="0" smtClean="0"/>
            </a:br>
            <a:r>
              <a:rPr lang="en-US" altLang="ko-KR" sz="1400" dirty="0" smtClean="0"/>
              <a:t>  (</a:t>
            </a:r>
            <a:r>
              <a:rPr lang="ko-KR" altLang="en-US" sz="1400" dirty="0" smtClean="0"/>
              <a:t>헌금 </a:t>
            </a:r>
            <a:r>
              <a:rPr lang="ko-KR" altLang="en-US" sz="1400" dirty="0" smtClean="0"/>
              <a:t>때문에 한 사람이라도 소외되는 일이 있어서는 안 되기 </a:t>
            </a:r>
            <a:r>
              <a:rPr lang="ko-KR" altLang="en-US" sz="1400" dirty="0" smtClean="0"/>
              <a:t>때문임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(13) </a:t>
            </a:r>
            <a:r>
              <a:rPr lang="ko-KR" altLang="en-US" sz="1400" b="1" dirty="0" smtClean="0"/>
              <a:t>활동 배당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단장은 교본의 가르침에 따라서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단원들에게 항상 활동을 </a:t>
            </a:r>
            <a:r>
              <a:rPr lang="ko-KR" altLang="en-US" sz="1400" dirty="0" smtClean="0"/>
              <a:t>배당해야 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배당된 활동은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인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조를 이루는 단원과 함께 활동을 수행하고 </a:t>
            </a:r>
            <a:r>
              <a:rPr lang="ko-KR" altLang="en-US" sz="1400" dirty="0" err="1" smtClean="0"/>
              <a:t>주회합에서</a:t>
            </a:r>
            <a:r>
              <a:rPr lang="ko-KR" altLang="en-US" sz="1400" dirty="0" smtClean="0"/>
              <a:t> 보고해야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배당된 활동 이외에 개인이 자유로 하는 활동에 대해서는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활동사례를 </a:t>
            </a:r>
            <a:r>
              <a:rPr lang="ko-KR" altLang="en-US" sz="1400" dirty="0" smtClean="0"/>
              <a:t>참고하여 </a:t>
            </a:r>
            <a:r>
              <a:rPr lang="ko-KR" altLang="en-US" sz="1400" dirty="0" err="1" smtClean="0"/>
              <a:t>레지오</a:t>
            </a:r>
            <a:r>
              <a:rPr lang="en-US" altLang="ko-KR" sz="1400" dirty="0" smtClean="0"/>
              <a:t>  </a:t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활동으로 적절한지를 파악해야 함</a:t>
            </a:r>
            <a:r>
              <a:rPr lang="en-US" altLang="ko-KR" sz="1400" dirty="0" smtClean="0"/>
              <a:t>. ( </a:t>
            </a:r>
            <a:r>
              <a:rPr lang="ko-KR" altLang="en-US" sz="1400" dirty="0" smtClean="0"/>
              <a:t>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모를 경우 간부 </a:t>
            </a:r>
            <a:r>
              <a:rPr lang="ko-KR" altLang="en-US" sz="1400" dirty="0" smtClean="0"/>
              <a:t>및 선배 단원들에게 </a:t>
            </a:r>
            <a:r>
              <a:rPr lang="ko-KR" altLang="en-US" sz="1400" dirty="0" smtClean="0"/>
              <a:t>문의해야 함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(14) </a:t>
            </a:r>
            <a:r>
              <a:rPr lang="ko-KR" altLang="en-US" sz="1400" b="1" dirty="0" smtClean="0"/>
              <a:t>선서  </a:t>
            </a:r>
            <a:r>
              <a:rPr lang="en-US" altLang="ko-KR" sz="1400" b="1" dirty="0" smtClean="0"/>
              <a:t>: </a:t>
            </a:r>
            <a:r>
              <a:rPr lang="ko-KR" altLang="en-US" sz="1400" dirty="0" smtClean="0"/>
              <a:t>입단 </a:t>
            </a:r>
            <a:r>
              <a:rPr lang="ko-KR" altLang="en-US" sz="1400" dirty="0" smtClean="0"/>
              <a:t>후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개월이 된 단원이 선서를 하여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예비단원에서 정식 단원이 </a:t>
            </a:r>
            <a:r>
              <a:rPr lang="ko-KR" altLang="en-US" sz="1400" dirty="0" smtClean="0"/>
              <a:t>됨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(14) </a:t>
            </a:r>
            <a:r>
              <a:rPr lang="ko-KR" altLang="en-US" sz="1400" b="1" dirty="0" smtClean="0"/>
              <a:t>훈화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Allocutio</a:t>
            </a:r>
            <a:r>
              <a:rPr lang="en-US" altLang="ko-KR" sz="1400" b="1" dirty="0" smtClean="0"/>
              <a:t>) : </a:t>
            </a:r>
            <a:r>
              <a:rPr lang="ko-KR" altLang="en-US" sz="1400" dirty="0" smtClean="0"/>
              <a:t>담당 </a:t>
            </a:r>
            <a:r>
              <a:rPr lang="ko-KR" altLang="en-US" sz="1400" dirty="0" smtClean="0"/>
              <a:t>사제 신부님이 실시하고 </a:t>
            </a:r>
            <a:r>
              <a:rPr lang="ko-KR" altLang="en-US" sz="1400" dirty="0" err="1" smtClean="0"/>
              <a:t>불참시</a:t>
            </a:r>
            <a:r>
              <a:rPr lang="ko-KR" altLang="en-US" sz="1400" dirty="0" smtClean="0"/>
              <a:t> 단장이 </a:t>
            </a:r>
            <a:r>
              <a:rPr lang="ko-KR" altLang="en-US" sz="1400" dirty="0" smtClean="0"/>
              <a:t>수행해야 함</a:t>
            </a:r>
            <a:r>
              <a:rPr lang="en-US" altLang="ko-KR" sz="1400" dirty="0" smtClean="0"/>
              <a:t>. (</a:t>
            </a:r>
            <a:r>
              <a:rPr lang="ko-KR" altLang="en-US" sz="1400" dirty="0" smtClean="0"/>
              <a:t>훈화 후에 </a:t>
            </a:r>
            <a:r>
              <a:rPr lang="ko-KR" altLang="en-US" sz="1400" dirty="0" smtClean="0"/>
              <a:t>성호를 </a:t>
            </a:r>
            <a:r>
              <a:rPr lang="ko-KR" altLang="en-US" sz="1400" dirty="0" smtClean="0"/>
              <a:t>그음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(15) </a:t>
            </a:r>
            <a:r>
              <a:rPr lang="ko-KR" altLang="en-US" sz="1400" b="1" dirty="0" err="1" smtClean="0"/>
              <a:t>마침기도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dirty="0" smtClean="0"/>
              <a:t>전 </a:t>
            </a:r>
            <a:r>
              <a:rPr lang="ko-KR" altLang="en-US" sz="1400" dirty="0" smtClean="0"/>
              <a:t>단원이 함께 일어서서 </a:t>
            </a:r>
            <a:r>
              <a:rPr lang="ko-KR" altLang="en-US" sz="1400" dirty="0" smtClean="0"/>
              <a:t>바침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운영상 주의사항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및 평의회 명칭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err="1" smtClean="0"/>
              <a:t>쁘레시디움의</a:t>
            </a:r>
            <a:r>
              <a:rPr lang="ko-KR" altLang="en-US" sz="1400" dirty="0" smtClean="0"/>
              <a:t> 호도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호칭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은 </a:t>
            </a:r>
            <a:r>
              <a:rPr lang="ko-KR" altLang="en-US" sz="1400" b="1" dirty="0" smtClean="0"/>
              <a:t>“성모님의 호칭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성모님의 행적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성모님의 특전”</a:t>
            </a:r>
            <a:r>
              <a:rPr lang="ko-KR" altLang="en-US" sz="1400" dirty="0" smtClean="0"/>
              <a:t>에 의해서 결정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평의회 </a:t>
            </a:r>
            <a:r>
              <a:rPr lang="en-US" altLang="ko-KR" sz="1400" b="1" dirty="0" smtClean="0"/>
              <a:t>(Cu. Co. Re. Se. Con.)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- </a:t>
            </a:r>
            <a:r>
              <a:rPr lang="ko-KR" altLang="en-US" sz="1400" b="1" dirty="0" err="1" smtClean="0"/>
              <a:t>레지오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마리애</a:t>
            </a:r>
            <a:r>
              <a:rPr lang="ko-KR" altLang="en-US" sz="1400" b="1" dirty="0" smtClean="0"/>
              <a:t> 관리와 운영의 권한</a:t>
            </a:r>
            <a:r>
              <a:rPr lang="ko-KR" altLang="en-US" sz="1400" dirty="0" smtClean="0"/>
              <a:t>을 가짐</a:t>
            </a:r>
            <a:r>
              <a:rPr lang="en-US" altLang="ko-KR" sz="14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- </a:t>
            </a:r>
            <a:r>
              <a:rPr lang="ko-KR" altLang="en-US" sz="1400" b="1" dirty="0" smtClean="0"/>
              <a:t>모든 </a:t>
            </a:r>
            <a:r>
              <a:rPr lang="en-US" altLang="ko-KR" sz="1400" b="1" dirty="0" smtClean="0"/>
              <a:t>Pr. </a:t>
            </a:r>
            <a:r>
              <a:rPr lang="ko-KR" altLang="en-US" sz="1400" b="1" dirty="0" smtClean="0"/>
              <a:t>및 평의회는 </a:t>
            </a:r>
            <a:r>
              <a:rPr lang="ko-KR" altLang="en-US" sz="1400" b="1" dirty="0" err="1" smtClean="0"/>
              <a:t>차상급</a:t>
            </a:r>
            <a:r>
              <a:rPr lang="ko-KR" altLang="en-US" sz="1400" b="1" dirty="0" smtClean="0"/>
              <a:t> 평의회의 결정과 지시에 순명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3)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쁘레시디움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- </a:t>
            </a:r>
            <a:r>
              <a:rPr lang="ko-KR" altLang="en-US" sz="1400" dirty="0" smtClean="0"/>
              <a:t>설립 </a:t>
            </a:r>
            <a:r>
              <a:rPr lang="en-US" altLang="ko-KR" sz="1400" dirty="0" smtClean="0"/>
              <a:t>: </a:t>
            </a:r>
            <a:r>
              <a:rPr lang="ko-KR" altLang="en-US" sz="1400" b="1" dirty="0" smtClean="0"/>
              <a:t>상급 평의회인 </a:t>
            </a:r>
            <a:r>
              <a:rPr lang="ko-KR" altLang="en-US" sz="1400" b="1" dirty="0" err="1" smtClean="0"/>
              <a:t>꾸리아와</a:t>
            </a:r>
            <a:r>
              <a:rPr lang="ko-KR" altLang="en-US" sz="1400" b="1" dirty="0" smtClean="0"/>
              <a:t> 본당신부의 승인</a:t>
            </a:r>
            <a:r>
              <a:rPr lang="ko-KR" altLang="en-US" sz="1400" dirty="0" smtClean="0"/>
              <a:t>이 있어야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- </a:t>
            </a:r>
            <a:r>
              <a:rPr lang="ko-KR" altLang="en-US" sz="1400" dirty="0" smtClean="0"/>
              <a:t>구성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적어도 </a:t>
            </a:r>
            <a:r>
              <a:rPr lang="en-US" altLang="ko-KR" sz="1400" dirty="0" smtClean="0"/>
              <a:t>4</a:t>
            </a:r>
            <a:r>
              <a:rPr lang="ko-KR" altLang="en-US" sz="1400" dirty="0" smtClean="0"/>
              <a:t>간부가 있어야 하고</a:t>
            </a:r>
            <a:r>
              <a:rPr lang="en-US" altLang="ko-KR" sz="1400" u="sng" dirty="0" smtClean="0"/>
              <a:t>, 12~13</a:t>
            </a:r>
            <a:r>
              <a:rPr lang="ko-KR" altLang="en-US" sz="1400" u="sng" dirty="0" smtClean="0"/>
              <a:t>명 정도가 적정 </a:t>
            </a:r>
            <a:r>
              <a:rPr lang="ko-KR" altLang="en-US" sz="1400" u="sng" dirty="0" smtClean="0"/>
              <a:t>수준임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- </a:t>
            </a:r>
            <a:r>
              <a:rPr lang="ko-KR" altLang="en-US" sz="1400" dirty="0" smtClean="0"/>
              <a:t>간부선출 </a:t>
            </a:r>
            <a:r>
              <a:rPr lang="en-US" altLang="ko-KR" sz="1400" dirty="0" smtClean="0"/>
              <a:t>:  </a:t>
            </a:r>
            <a:r>
              <a:rPr lang="ko-KR" altLang="en-US" sz="1400" b="1" dirty="0" err="1" smtClean="0"/>
              <a:t>쁘레시디움의</a:t>
            </a:r>
            <a:r>
              <a:rPr lang="ko-KR" altLang="en-US" sz="1400" b="1" dirty="0" smtClean="0"/>
              <a:t> 간부는 </a:t>
            </a:r>
            <a:r>
              <a:rPr lang="ko-KR" altLang="en-US" sz="1400" b="1" dirty="0" err="1" smtClean="0"/>
              <a:t>꾸리아에서</a:t>
            </a:r>
            <a:r>
              <a:rPr lang="ko-KR" altLang="en-US" sz="1400" b="1" dirty="0" smtClean="0"/>
              <a:t> 임명</a:t>
            </a:r>
            <a:r>
              <a:rPr lang="ko-KR" altLang="en-US" sz="1400" dirty="0" smtClean="0"/>
              <a:t>하고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평의회의 간부는 투표로 </a:t>
            </a:r>
            <a:r>
              <a:rPr lang="ko-KR" altLang="en-US" sz="1400" b="1" dirty="0" smtClean="0"/>
              <a:t>선출함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임기 </a:t>
            </a:r>
            <a:r>
              <a:rPr lang="en-US" altLang="ko-KR" sz="1400" dirty="0" smtClean="0"/>
              <a:t>: </a:t>
            </a:r>
            <a:r>
              <a:rPr lang="ko-KR" altLang="en-US" sz="1400" b="1" dirty="0" err="1" smtClean="0"/>
              <a:t>쁘레시디움이나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꾸리아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평의회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간부 임기는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년이며 한번 더 재임할 수 </a:t>
            </a:r>
            <a:r>
              <a:rPr lang="ko-KR" altLang="en-US" sz="1400" b="1" dirty="0" smtClean="0"/>
              <a:t>있음</a:t>
            </a:r>
            <a:r>
              <a:rPr lang="en-US" altLang="ko-KR" sz="1400" b="1" dirty="0" smtClean="0"/>
              <a:t>.</a:t>
            </a:r>
            <a:endParaRPr lang="ko-KR" altLang="en-US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 - </a:t>
            </a:r>
            <a:r>
              <a:rPr lang="ko-KR" altLang="en-US" sz="1400" dirty="0" smtClean="0"/>
              <a:t>같은 직책은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년 이상은 안되며</a:t>
            </a:r>
            <a:r>
              <a:rPr lang="en-US" altLang="ko-KR" sz="1400" dirty="0" smtClean="0"/>
              <a:t>, 6</a:t>
            </a:r>
            <a:r>
              <a:rPr lang="ko-KR" altLang="en-US" sz="1400" dirty="0" smtClean="0"/>
              <a:t>년의 임기가 끝나고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년이 경과 하면 </a:t>
            </a:r>
            <a:r>
              <a:rPr lang="ko-KR" altLang="en-US" sz="1400" dirty="0" smtClean="0"/>
              <a:t>가능함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 - </a:t>
            </a:r>
            <a:r>
              <a:rPr lang="ko-KR" altLang="en-US" sz="1400" dirty="0" smtClean="0"/>
              <a:t>동일한 </a:t>
            </a:r>
            <a:r>
              <a:rPr lang="en-US" altLang="ko-KR" sz="1400" dirty="0" smtClean="0"/>
              <a:t>Pr.</a:t>
            </a:r>
            <a:r>
              <a:rPr lang="ko-KR" altLang="en-US" sz="1400" dirty="0" smtClean="0"/>
              <a:t>에서 같은 직책은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년 이상은 할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그러나 분단되어 나간 </a:t>
            </a:r>
            <a:r>
              <a:rPr lang="en-US" altLang="ko-KR" sz="1400" dirty="0" smtClean="0"/>
              <a:t>Pr.</a:t>
            </a:r>
            <a:r>
              <a:rPr lang="ko-KR" altLang="en-US" sz="1400" dirty="0" smtClean="0"/>
              <a:t>에서는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    </a:t>
            </a:r>
            <a:r>
              <a:rPr lang="ko-KR" altLang="en-US" sz="1400" dirty="0" smtClean="0"/>
              <a:t>동일 직책이라도 새롭게 시작할 수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 - </a:t>
            </a:r>
            <a:r>
              <a:rPr lang="en-US" altLang="ko-KR" sz="1400" b="1" dirty="0" smtClean="0"/>
              <a:t>Pr. </a:t>
            </a:r>
            <a:r>
              <a:rPr lang="ko-KR" altLang="en-US" sz="1400" b="1" dirty="0" smtClean="0"/>
              <a:t>간부의 임기는 임명 일자 기준이며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 평의회 간부의 선출 일자로 </a:t>
            </a:r>
            <a:r>
              <a:rPr lang="ko-KR" altLang="en-US" sz="1400" b="1" dirty="0" smtClean="0"/>
              <a:t>계산함</a:t>
            </a:r>
            <a:r>
              <a:rPr lang="en-US" altLang="ko-KR" sz="1400" b="1" dirty="0" smtClean="0"/>
              <a:t>.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운영상 주의사항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052736"/>
            <a:ext cx="867645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단원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행동단원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예비단원 과 </a:t>
            </a:r>
            <a:r>
              <a:rPr lang="ko-KR" altLang="en-US" sz="1400" dirty="0" err="1" smtClean="0"/>
              <a:t>정단원</a:t>
            </a:r>
            <a:endParaRPr lang="en-US" altLang="ko-KR" sz="1400" dirty="0" smtClean="0"/>
          </a:p>
          <a:p>
            <a:pPr>
              <a:spcBef>
                <a:spcPts val="600"/>
              </a:spcBef>
              <a:buFontTx/>
              <a:buChar char="-"/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※ </a:t>
            </a:r>
            <a:r>
              <a:rPr lang="ko-KR" altLang="en-US" sz="1400" b="1" dirty="0" smtClean="0"/>
              <a:t>예비 단원과 </a:t>
            </a:r>
            <a:r>
              <a:rPr lang="ko-KR" altLang="en-US" sz="1400" b="1" dirty="0" err="1" smtClean="0"/>
              <a:t>정단원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처음 입단한 단원은 </a:t>
            </a:r>
            <a:r>
              <a:rPr lang="ko-KR" altLang="en-US" sz="1400" b="1" dirty="0" smtClean="0"/>
              <a:t>예비단원</a:t>
            </a:r>
            <a:r>
              <a:rPr lang="ko-KR" altLang="en-US" sz="1400" dirty="0" smtClean="0"/>
              <a:t>으로서 </a:t>
            </a:r>
            <a:r>
              <a:rPr lang="ko-KR" altLang="en-US" sz="1400" b="1" dirty="0" smtClean="0"/>
              <a:t>입단한지 만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개월이 되고 </a:t>
            </a:r>
            <a:r>
              <a:rPr lang="ko-KR" altLang="en-US" sz="1400" dirty="0" err="1" smtClean="0"/>
              <a:t>레지오에서</a:t>
            </a:r>
            <a:r>
              <a:rPr lang="ko-KR" altLang="en-US" sz="1400" dirty="0" smtClean="0"/>
              <a:t> 계속 봉사하기를 원하는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단원이라면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성령님께 </a:t>
            </a:r>
            <a:r>
              <a:rPr lang="ko-KR" altLang="en-US" sz="1400" b="1" dirty="0" smtClean="0"/>
              <a:t>“</a:t>
            </a: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선서문”</a:t>
            </a:r>
            <a:r>
              <a:rPr lang="ko-KR" altLang="en-US" sz="1400" dirty="0" smtClean="0"/>
              <a:t>을 바치고 </a:t>
            </a:r>
            <a:r>
              <a:rPr lang="ko-KR" altLang="en-US" sz="1400" b="1" dirty="0" err="1" smtClean="0"/>
              <a:t>정단원</a:t>
            </a:r>
            <a:r>
              <a:rPr lang="ko-KR" altLang="en-US" sz="1400" dirty="0" err="1" smtClean="0"/>
              <a:t>이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선서는 본인의 의사에 따라서 하게 되며 </a:t>
            </a:r>
            <a:r>
              <a:rPr lang="en-US" altLang="ko-KR" sz="1400" b="1" dirty="0" smtClean="0"/>
              <a:t>1</a:t>
            </a:r>
            <a:r>
              <a:rPr lang="ko-KR" altLang="en-US" sz="1400" b="1" dirty="0" smtClean="0"/>
              <a:t>회에 한하여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개월을 연장 </a:t>
            </a:r>
            <a:r>
              <a:rPr lang="ko-KR" altLang="en-US" sz="1400" dirty="0" smtClean="0"/>
              <a:t>할 수 있으나 연장된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개월이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경과 한 후에도 선서를 하지 못한다면 자진하여 </a:t>
            </a:r>
            <a:r>
              <a:rPr lang="ko-KR" altLang="en-US" sz="1400" dirty="0" err="1" smtClean="0"/>
              <a:t>탈단해야</a:t>
            </a:r>
            <a:r>
              <a:rPr lang="ko-KR" altLang="en-US" sz="1400" dirty="0" smtClean="0"/>
              <a:t> 함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b="1" dirty="0" smtClean="0"/>
              <a:t>선서는 본당의 영적 지도자이신 신부님을 모시고</a:t>
            </a:r>
            <a:r>
              <a:rPr lang="ko-KR" altLang="en-US" sz="1400" dirty="0" smtClean="0"/>
              <a:t> 하는 것이 </a:t>
            </a:r>
            <a:r>
              <a:rPr lang="ko-KR" altLang="en-US" sz="1400" dirty="0" smtClean="0"/>
              <a:t>통례임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b="1" dirty="0" err="1" smtClean="0"/>
              <a:t>퇴단</a:t>
            </a:r>
            <a:r>
              <a:rPr lang="ko-KR" altLang="en-US" sz="1400" b="1" dirty="0" smtClean="0"/>
              <a:t> 하였다가 다시 입단하는 단원도 위와 같은 규정에 따라 다시 선서</a:t>
            </a:r>
            <a:r>
              <a:rPr lang="ko-KR" altLang="en-US" sz="1400" dirty="0" smtClean="0"/>
              <a:t>를 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협조단원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일반단원 과 </a:t>
            </a:r>
            <a:r>
              <a:rPr lang="ko-KR" altLang="en-US" sz="1400" dirty="0" err="1" smtClean="0"/>
              <a:t>아듀또리움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고급 협조단원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전출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타 구역 전출은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단장의 서명으로 가능하나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같은 성당내의 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출입은 평의회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꾸리아</a:t>
            </a:r>
            <a:r>
              <a:rPr lang="en-US" altLang="ko-KR" sz="1400" b="1" dirty="0" smtClean="0"/>
              <a:t>) </a:t>
            </a:r>
          </a:p>
          <a:p>
            <a:pPr>
              <a:spcBef>
                <a:spcPts val="600"/>
              </a:spcBef>
            </a:pPr>
            <a:r>
              <a:rPr lang="ko-KR" altLang="en-US" sz="1400" b="1" dirty="0" smtClean="0"/>
              <a:t>  승인 및 지시</a:t>
            </a:r>
            <a:r>
              <a:rPr lang="ko-KR" altLang="en-US" sz="1400" dirty="0" smtClean="0"/>
              <a:t>가 있어야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운영상 주의사항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5. </a:t>
            </a:r>
            <a:r>
              <a:rPr lang="ko-KR" altLang="en-US" sz="1400" b="1" dirty="0" smtClean="0"/>
              <a:t>선종 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b="1" dirty="0" smtClean="0"/>
              <a:t>연도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세상을 떠난 교우를 위한 기도로서 시편과 기도문으로 되어 </a:t>
            </a:r>
            <a:r>
              <a:rPr lang="ko-KR" altLang="en-US" sz="1400" dirty="0" smtClean="0"/>
              <a:t>있음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b="1" dirty="0" err="1" smtClean="0"/>
              <a:t>레지오</a:t>
            </a:r>
            <a:r>
              <a:rPr lang="ko-KR" altLang="en-US" sz="1400" b="1" dirty="0" smtClean="0"/>
              <a:t> 장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천주교 장례예식이며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평의회 단장의 건의로 본당 신부님의 허락이 있어야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6. </a:t>
            </a:r>
            <a:r>
              <a:rPr lang="ko-KR" altLang="en-US" sz="1400" b="1" dirty="0" smtClean="0"/>
              <a:t>출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결석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altLang="ko-KR" sz="1400" b="1" dirty="0" smtClean="0"/>
              <a:t> 1</a:t>
            </a:r>
            <a:r>
              <a:rPr lang="ko-KR" altLang="en-US" sz="1400" b="1" dirty="0" smtClean="0"/>
              <a:t>개월 이상의 출장 및 여행은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개월까지만 허용하며 </a:t>
            </a:r>
            <a:r>
              <a:rPr lang="en-US" altLang="ko-KR" sz="1400" b="1" dirty="0" smtClean="0"/>
              <a:t>3</a:t>
            </a:r>
            <a:r>
              <a:rPr lang="ko-KR" altLang="en-US" sz="1400" b="1" dirty="0" smtClean="0"/>
              <a:t>개월이 지나면 본인 의사에 관계없이 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자동 </a:t>
            </a:r>
            <a:r>
              <a:rPr lang="ko-KR" altLang="en-US" sz="1400" b="1" dirty="0" err="1" smtClean="0"/>
              <a:t>퇴단이</a:t>
            </a:r>
            <a:r>
              <a:rPr lang="ko-KR" altLang="en-US" sz="1400" b="1" dirty="0" smtClean="0"/>
              <a:t> 되지만 평의회 간부와 상의하여 신중히 결정하여야 </a:t>
            </a:r>
            <a:r>
              <a:rPr lang="ko-KR" altLang="en-US" sz="1400" b="1" dirty="0" smtClean="0"/>
              <a:t>함</a:t>
            </a:r>
            <a:r>
              <a:rPr lang="en-US" altLang="ko-KR" sz="1400" b="1" dirty="0" smtClean="0"/>
              <a:t>.</a:t>
            </a:r>
            <a:r>
              <a:rPr lang="ko-KR" altLang="en-US" sz="1400" b="1" dirty="0" smtClean="0"/>
              <a:t> </a:t>
            </a:r>
            <a:endParaRPr lang="ko-KR" altLang="en-US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- </a:t>
            </a:r>
            <a:r>
              <a:rPr lang="ko-KR" altLang="en-US" sz="1400" dirty="0" smtClean="0"/>
              <a:t>장기 유고는 출석부에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장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자로 기록하며 단 출석률 </a:t>
            </a:r>
            <a:r>
              <a:rPr lang="ko-KR" altLang="en-US" sz="1400" dirty="0" err="1" smtClean="0"/>
              <a:t>산출시</a:t>
            </a:r>
            <a:r>
              <a:rPr lang="ko-KR" altLang="en-US" sz="1400" dirty="0" smtClean="0"/>
              <a:t> 제외 </a:t>
            </a:r>
            <a:r>
              <a:rPr lang="ko-KR" altLang="en-US" sz="1400" dirty="0" smtClean="0"/>
              <a:t>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7. </a:t>
            </a:r>
            <a:r>
              <a:rPr lang="ko-KR" altLang="en-US" sz="1400" b="1" dirty="0" smtClean="0"/>
              <a:t>사업보고서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쁘레시디움은</a:t>
            </a:r>
            <a:r>
              <a:rPr lang="ko-KR" altLang="en-US" sz="1400" dirty="0" smtClean="0"/>
              <a:t> 최소한 일년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번 사업보고를 해야 합니다</a:t>
            </a:r>
            <a:r>
              <a:rPr lang="en-US" altLang="ko-KR" sz="1400" dirty="0" smtClean="0"/>
              <a:t>. </a:t>
            </a:r>
            <a:r>
              <a:rPr lang="ko-KR" altLang="en-US" sz="1400" b="1" dirty="0" smtClean="0"/>
              <a:t>활동사례 작성시 </a:t>
            </a:r>
            <a:r>
              <a:rPr lang="ko-KR" altLang="en-US" sz="1400" b="1" dirty="0" smtClean="0"/>
              <a:t>실명은 </a:t>
            </a:r>
            <a:r>
              <a:rPr lang="ko-KR" altLang="en-US" sz="1400" b="1" dirty="0" smtClean="0"/>
              <a:t>기재하지 </a:t>
            </a:r>
            <a:r>
              <a:rPr lang="ko-KR" altLang="en-US" sz="1400" b="1" dirty="0" smtClean="0"/>
              <a:t>않음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8. </a:t>
            </a:r>
            <a:r>
              <a:rPr lang="ko-KR" altLang="en-US" sz="1400" b="1" dirty="0" err="1" smtClean="0"/>
              <a:t>쁘레시디움의</a:t>
            </a:r>
            <a:r>
              <a:rPr lang="ko-KR" altLang="en-US" sz="1400" b="1" dirty="0" smtClean="0"/>
              <a:t> 분가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쁘레시디움의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인원이 </a:t>
            </a:r>
            <a:r>
              <a:rPr lang="en-US" altLang="ko-KR" sz="1400" b="1" dirty="0" smtClean="0"/>
              <a:t>15</a:t>
            </a:r>
            <a:r>
              <a:rPr lang="ko-KR" altLang="en-US" sz="1400" b="1" dirty="0" smtClean="0"/>
              <a:t>명 이상일 경우</a:t>
            </a:r>
            <a:r>
              <a:rPr lang="en-US" altLang="ko-KR" sz="1400" b="1" dirty="0" smtClean="0"/>
              <a:t>(Pr. </a:t>
            </a:r>
            <a:r>
              <a:rPr lang="ko-KR" altLang="en-US" sz="1400" b="1" dirty="0" smtClean="0"/>
              <a:t>특성에 따라 다름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에는 분가</a:t>
            </a:r>
            <a:r>
              <a:rPr lang="ko-KR" altLang="en-US" sz="1400" dirty="0" smtClean="0"/>
              <a:t>를 하여야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9. </a:t>
            </a:r>
            <a:r>
              <a:rPr lang="ko-KR" altLang="en-US" sz="1400" b="1" dirty="0" err="1" smtClean="0"/>
              <a:t>쁘레시디움의</a:t>
            </a:r>
            <a:r>
              <a:rPr lang="ko-KR" altLang="en-US" sz="1400" b="1" dirty="0" smtClean="0"/>
              <a:t> 해체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ko-KR" altLang="en-US" sz="1400" dirty="0" smtClean="0"/>
              <a:t> 부진한 </a:t>
            </a:r>
            <a:r>
              <a:rPr lang="ko-KR" altLang="en-US" sz="1400" dirty="0" err="1" smtClean="0"/>
              <a:t>쁘레시디움이나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올바르게 운영되지 못하는 </a:t>
            </a:r>
            <a:r>
              <a:rPr lang="ko-KR" altLang="en-US" sz="1400" b="1" dirty="0" err="1" smtClean="0"/>
              <a:t>쁘레시디움은</a:t>
            </a:r>
            <a:r>
              <a:rPr lang="ko-KR" altLang="en-US" sz="1400" b="1" dirty="0" smtClean="0"/>
              <a:t> 해체시켜야 하며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해체는 </a:t>
            </a:r>
            <a:r>
              <a:rPr lang="ko-KR" altLang="en-US" sz="1400" b="1" dirty="0" err="1" smtClean="0"/>
              <a:t>꾸리아에서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ko-KR" altLang="en-US" sz="1400" b="1" dirty="0" smtClean="0"/>
              <a:t>  </a:t>
            </a:r>
            <a:r>
              <a:rPr lang="ko-KR" altLang="en-US" sz="1400" b="1" dirty="0" smtClean="0"/>
              <a:t>결정함</a:t>
            </a:r>
            <a:r>
              <a:rPr lang="en-US" altLang="ko-KR" sz="1400" b="1" dirty="0" smtClean="0"/>
              <a:t>.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주회합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출석계산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출석 인정</a:t>
            </a:r>
            <a:endParaRPr lang="en-US" altLang="ko-KR" sz="1400" b="1" dirty="0" smtClean="0"/>
          </a:p>
          <a:p>
            <a:pPr marL="342900" indent="-342900">
              <a:spcBef>
                <a:spcPts val="300"/>
              </a:spcBef>
              <a:buAutoNum type="arabicPeriod"/>
            </a:pP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1)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출석의 원칙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회합 참석하지 못한 때에는 어떠한 경우라도 결석 처리 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2)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상급 평의회 지시의 </a:t>
            </a: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공적인 업무 수행으로 인한 불참은 출석으로 인정 </a:t>
            </a:r>
            <a:r>
              <a:rPr lang="en-US" altLang="ko-KR" sz="1400" b="1" dirty="0" smtClean="0"/>
              <a:t>(2001.1.19</a:t>
            </a:r>
            <a:r>
              <a:rPr lang="ko-KR" altLang="en-US" sz="1400" b="1" dirty="0" smtClean="0"/>
              <a:t>양 </a:t>
            </a:r>
            <a:r>
              <a:rPr lang="en-US" altLang="ko-KR" sz="1400" b="1" dirty="0" smtClean="0"/>
              <a:t>Se. </a:t>
            </a:r>
            <a:r>
              <a:rPr lang="ko-KR" altLang="en-US" sz="1400" b="1" dirty="0" smtClean="0"/>
              <a:t>협의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① 평의회가 주관하는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제반 교육이나 피정 참석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행사준비 및 참여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② 평의회의 지명의 다른 </a:t>
            </a:r>
            <a:r>
              <a:rPr lang="ko-KR" altLang="en-US" sz="1400" dirty="0" err="1" smtClean="0"/>
              <a:t>쁘레시디움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다른 평의회 방문</a:t>
            </a: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※ </a:t>
            </a:r>
            <a:r>
              <a:rPr lang="ko-KR" altLang="en-US" sz="1400" dirty="0" smtClean="0"/>
              <a:t>다만 쁘레시디움 단장에게 사전보고가 되어야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3)</a:t>
            </a:r>
            <a:r>
              <a:rPr lang="en-US" altLang="ko-KR" sz="1400" b="1" dirty="0" smtClean="0"/>
              <a:t> Pr. </a:t>
            </a:r>
            <a:r>
              <a:rPr lang="ko-KR" altLang="en-US" sz="1400" b="1" dirty="0" err="1" smtClean="0"/>
              <a:t>주회합의</a:t>
            </a:r>
            <a:r>
              <a:rPr lang="ko-KR" altLang="en-US" sz="1400" b="1" dirty="0" smtClean="0"/>
              <a:t> 유고결석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b="1" dirty="0" smtClean="0"/>
              <a:t>해당자는 출석률 계산시 제외 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① 거동이 어려운 정도의 일시적 또는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이하의 치료를 요하는 병고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②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개월 이내 해외 또는 먼 거리 타지방 출장이나 여행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③ 가족이나 친척의 사망 또는 본인의 약혼이나 결혼에 의한 </a:t>
            </a:r>
            <a:r>
              <a:rPr lang="ko-KR" altLang="en-US" sz="1400" dirty="0" err="1" smtClean="0"/>
              <a:t>주회</a:t>
            </a:r>
            <a:r>
              <a:rPr lang="ko-KR" altLang="en-US" sz="1400" dirty="0" smtClean="0"/>
              <a:t> 불참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④ 위급을 요하는 환자나 재난을 당한 사람들을 도와준 경우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⑤ 부득이한 직장 사정에 의한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불참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Cu. </a:t>
            </a:r>
            <a:r>
              <a:rPr lang="ko-KR" altLang="en-US" sz="1400" b="1" dirty="0" smtClean="0"/>
              <a:t>이상 평의회는 </a:t>
            </a:r>
            <a:r>
              <a:rPr lang="en-US" altLang="ko-KR" sz="1400" b="1" dirty="0" smtClean="0"/>
              <a:t>2)</a:t>
            </a:r>
            <a:r>
              <a:rPr lang="ko-KR" altLang="en-US" sz="1400" b="1" dirty="0" smtClean="0"/>
              <a:t>항 ①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② 과 </a:t>
            </a:r>
            <a:r>
              <a:rPr lang="en-US" altLang="ko-KR" sz="1400" b="1" dirty="0" smtClean="0"/>
              <a:t>3)</a:t>
            </a:r>
            <a:r>
              <a:rPr lang="ko-KR" altLang="en-US" sz="1400" b="1" dirty="0" smtClean="0"/>
              <a:t>항 ①</a:t>
            </a:r>
            <a:r>
              <a:rPr lang="en-US" altLang="ko-KR" sz="1400" b="1" dirty="0" smtClean="0"/>
              <a:t>,</a:t>
            </a:r>
            <a:r>
              <a:rPr lang="ko-KR" altLang="en-US" sz="1400" b="1" dirty="0" smtClean="0"/>
              <a:t>③ 에 대해서만 유고결석으로 인정함</a:t>
            </a:r>
            <a:endParaRPr lang="en-US" altLang="ko-KR" sz="1400" b="1" dirty="0" smtClean="0"/>
          </a:p>
          <a:p>
            <a:pPr>
              <a:spcBef>
                <a:spcPts val="300"/>
              </a:spcBef>
            </a:pP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b="1" dirty="0" smtClean="0"/>
              <a:t>무고 결석</a:t>
            </a:r>
            <a:r>
              <a:rPr lang="en-US" altLang="ko-KR" sz="1400" b="1" dirty="0" smtClean="0"/>
              <a:t> </a:t>
            </a:r>
            <a:endParaRPr lang="ko-KR" altLang="en-US" sz="1400" b="1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① 개인 사정에 의한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불참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상기한 ③항 이외의 개인적인 경조사로 인한 </a:t>
            </a:r>
            <a:r>
              <a:rPr lang="ko-KR" altLang="en-US" sz="1400" dirty="0" err="1" smtClean="0"/>
              <a:t>주회</a:t>
            </a:r>
            <a:r>
              <a:rPr lang="ko-KR" altLang="en-US" sz="1400" dirty="0" smtClean="0"/>
              <a:t> 불참</a:t>
            </a:r>
            <a:r>
              <a:rPr lang="en-US" altLang="ko-KR" sz="1400" dirty="0" smtClean="0"/>
              <a:t>) 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② 기타 상기 사항에 포함되지 않는 사항에 대한 </a:t>
            </a:r>
            <a:r>
              <a:rPr lang="ko-KR" altLang="en-US" sz="1400" dirty="0" err="1" smtClean="0"/>
              <a:t>주회합</a:t>
            </a:r>
            <a:r>
              <a:rPr lang="ko-KR" altLang="en-US" sz="1400" dirty="0" smtClean="0"/>
              <a:t> 불참 </a:t>
            </a:r>
          </a:p>
        </p:txBody>
      </p:sp>
    </p:spTree>
    <p:extLst>
      <p:ext uri="{BB962C8B-B14F-4D97-AF65-F5344CB8AC3E}">
        <p14:creationId xmlns="" xmlns:p14="http://schemas.microsoft.com/office/powerpoint/2010/main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O/X </a:t>
            </a:r>
            <a:r>
              <a:rPr lang="ko-KR" altLang="en-US" b="1" dirty="0" smtClean="0"/>
              <a:t>문제</a:t>
            </a:r>
            <a:endParaRPr lang="ko-KR" altLang="en-US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제대보에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이름을 새겨도 된다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2. </a:t>
            </a:r>
            <a:r>
              <a:rPr lang="ko-KR" altLang="en-US" sz="1600" dirty="0" err="1" smtClean="0"/>
              <a:t>주회합의</a:t>
            </a:r>
            <a:r>
              <a:rPr lang="ko-KR" altLang="en-US" sz="1600" dirty="0" smtClean="0"/>
              <a:t> 제대 차림은 반드시 단장이 해야 한다</a:t>
            </a:r>
            <a:r>
              <a:rPr lang="en-US" altLang="ko-KR" sz="1600" dirty="0" smtClean="0"/>
              <a:t>. ( X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3. </a:t>
            </a:r>
            <a:r>
              <a:rPr lang="ko-KR" altLang="en-US" sz="1600" dirty="0" smtClean="0"/>
              <a:t>꽃은 화분은 사용해서는 안 되지만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생화를 사용하지 못할 부득이 한 경우에만 조화를 이용할 수도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제대의 꽃은 단원이 자진해서 봉헌하고자 할 때 받아들일 수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5.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간부의 좌석은 지정되어 있지 않다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6. </a:t>
            </a:r>
            <a:r>
              <a:rPr lang="ko-KR" altLang="en-US" sz="1600" dirty="0" smtClean="0"/>
              <a:t>일반단원들의 자리는 입단순서에 따라 정해진다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7.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바치는 묵주기도의 신비는 전례시기나 요일에 제약을 받는다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8. </a:t>
            </a:r>
            <a:r>
              <a:rPr lang="ko-KR" altLang="en-US" sz="1600" dirty="0" smtClean="0"/>
              <a:t>개인적으로 묵주기도를 바칠 때 자유의사에 따라 </a:t>
            </a:r>
            <a:r>
              <a:rPr lang="ko-KR" altLang="en-US" sz="1600" dirty="0" err="1" smtClean="0"/>
              <a:t>구원송을</a:t>
            </a:r>
            <a:r>
              <a:rPr lang="ko-KR" altLang="en-US" sz="1600" dirty="0" smtClean="0"/>
              <a:t> 바칠 수도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9. </a:t>
            </a:r>
            <a:r>
              <a:rPr lang="ko-KR" altLang="en-US" sz="1600" dirty="0" smtClean="0"/>
              <a:t>예비단원은 </a:t>
            </a:r>
            <a:r>
              <a:rPr lang="ko-KR" altLang="en-US" sz="1600" dirty="0" err="1" smtClean="0"/>
              <a:t>수련기에도</a:t>
            </a:r>
            <a:r>
              <a:rPr lang="ko-KR" altLang="en-US" sz="1600" dirty="0" smtClean="0"/>
              <a:t> 활동의 의무를 동시에 부여 받는다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10. </a:t>
            </a:r>
            <a:r>
              <a:rPr lang="ko-KR" altLang="en-US" sz="1600" dirty="0" smtClean="0"/>
              <a:t>행동단원의 자격은 본인이 </a:t>
            </a:r>
            <a:r>
              <a:rPr lang="ko-KR" altLang="en-US" sz="1600" dirty="0" err="1" smtClean="0"/>
              <a:t>교적이</a:t>
            </a:r>
            <a:r>
              <a:rPr lang="ko-KR" altLang="en-US" sz="1600" dirty="0" smtClean="0"/>
              <a:t> 있는 본당소속의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조직이 아니어도 된다</a:t>
            </a:r>
            <a:r>
              <a:rPr lang="en-US" altLang="ko-KR" sz="1600" dirty="0" smtClean="0"/>
              <a:t>.(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11. </a:t>
            </a:r>
            <a:r>
              <a:rPr lang="ko-KR" altLang="en-US" sz="1600" dirty="0" smtClean="0"/>
              <a:t>예비단원의 수련 기간을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개월간 연장해 줄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그러나 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개월 이내 선서가 이루어지지 않으면 </a:t>
            </a:r>
            <a:r>
              <a:rPr lang="ko-KR" altLang="en-US" sz="1600" dirty="0" err="1" smtClean="0"/>
              <a:t>쁘레시디움을</a:t>
            </a:r>
            <a:r>
              <a:rPr lang="ko-KR" altLang="en-US" sz="1600" dirty="0" smtClean="0"/>
              <a:t> 떠나야 한다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12. </a:t>
            </a:r>
            <a:r>
              <a:rPr lang="ko-KR" altLang="en-US" sz="1600" dirty="0" err="1" smtClean="0"/>
              <a:t>수련기의</a:t>
            </a:r>
            <a:r>
              <a:rPr lang="ko-KR" altLang="en-US" sz="1600" dirty="0" smtClean="0"/>
              <a:t> 예비단원도 간부직을 맡을 수 있다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13.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활동의 대원칙은 </a:t>
            </a:r>
            <a:r>
              <a:rPr lang="ko-KR" altLang="en-US" sz="1600" dirty="0" err="1" smtClean="0"/>
              <a:t>쁘레시디움에서</a:t>
            </a:r>
            <a:r>
              <a:rPr lang="ko-KR" altLang="en-US" sz="1600" dirty="0" smtClean="0"/>
              <a:t> 배당 받은 활동을 수행하는 것이다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14. </a:t>
            </a:r>
            <a:r>
              <a:rPr lang="ko-KR" altLang="en-US" sz="1600" dirty="0" smtClean="0"/>
              <a:t>타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참관은 출석으로 인정 할 수 있다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15. </a:t>
            </a:r>
            <a:r>
              <a:rPr lang="ko-KR" altLang="en-US" sz="1600" dirty="0" smtClean="0"/>
              <a:t>활동 </a:t>
            </a:r>
            <a:r>
              <a:rPr lang="ko-KR" altLang="en-US" sz="1600" dirty="0" err="1" smtClean="0"/>
              <a:t>배당시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인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조의 조별 배당이 원칙이나 특별한 경우에 한하여 개인 활동을 배당할 수 도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"</a:t>
            </a:r>
            <a:r>
              <a:rPr lang="ko-KR" altLang="en-US" sz="1400" dirty="0" err="1" smtClean="0"/>
              <a:t>꾸리아는</a:t>
            </a:r>
            <a:r>
              <a:rPr lang="ko-KR" altLang="en-US" sz="1400" dirty="0" smtClean="0"/>
              <a:t> 소속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단원들을 정기적으로 한자리에 모아 서로 어울리도록 하여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단원과 단원 사이의 친교를 도모하고 일치의 정신을 기르도록 해야 할 의무가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b="1" dirty="0" err="1" smtClean="0"/>
              <a:t>레지오의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5</a:t>
            </a:r>
            <a:r>
              <a:rPr lang="ko-KR" altLang="en-US" sz="1400" b="1" dirty="0" smtClean="0"/>
              <a:t>대 행사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“</a:t>
            </a:r>
            <a:r>
              <a:rPr lang="ko-KR" altLang="en-US" sz="1400" b="1" dirty="0" err="1" smtClean="0"/>
              <a:t>아치에스</a:t>
            </a:r>
            <a:r>
              <a:rPr lang="ko-KR" altLang="en-US" sz="1400" b="1" dirty="0" smtClean="0"/>
              <a:t> 행사 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연차 총 친목회 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친목회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야외행사 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토론대회” </a:t>
            </a:r>
            <a:r>
              <a:rPr lang="en-US" altLang="ko-KR" sz="1400" b="1" dirty="0" smtClean="0"/>
              <a:t> </a:t>
            </a:r>
            <a:endParaRPr lang="ko-KR" altLang="en-US" sz="1400" b="1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아치에스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Acies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의무사항</a:t>
            </a:r>
            <a:r>
              <a:rPr lang="en-US" altLang="ko-KR" sz="1400" b="1" dirty="0" smtClean="0"/>
              <a:t>)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: </a:t>
            </a:r>
            <a:r>
              <a:rPr lang="ko-KR" altLang="en-US" sz="1400" b="1" dirty="0" err="1" smtClean="0"/>
              <a:t>주님탄생</a:t>
            </a:r>
            <a:r>
              <a:rPr lang="ko-KR" altLang="en-US" sz="1400" b="1" dirty="0" smtClean="0"/>
              <a:t> 예고</a:t>
            </a:r>
            <a:r>
              <a:rPr lang="en-US" altLang="ko-KR" sz="1400" b="1" dirty="0" smtClean="0"/>
              <a:t> </a:t>
            </a:r>
            <a:r>
              <a:rPr lang="ko-KR" altLang="en-US" sz="1400" b="1" dirty="0" err="1" smtClean="0"/>
              <a:t>대축일</a:t>
            </a:r>
            <a:r>
              <a:rPr lang="en-US" altLang="ko-KR" sz="1400" b="1" dirty="0" smtClean="0"/>
              <a:t>(3</a:t>
            </a:r>
            <a:r>
              <a:rPr lang="ko-KR" altLang="en-US" sz="1400" b="1" dirty="0" smtClean="0"/>
              <a:t>월</a:t>
            </a:r>
            <a:r>
              <a:rPr lang="en-US" altLang="ko-KR" sz="1400" b="1" dirty="0" smtClean="0"/>
              <a:t>25</a:t>
            </a:r>
            <a:r>
              <a:rPr lang="ko-KR" altLang="en-US" sz="1400" b="1" dirty="0" smtClean="0"/>
              <a:t>일</a:t>
            </a:r>
            <a:r>
              <a:rPr lang="en-US" altLang="ko-KR" sz="1400" b="1" dirty="0" smtClean="0"/>
              <a:t>) </a:t>
            </a:r>
            <a:r>
              <a:rPr lang="ko-KR" altLang="en-US" sz="1400" b="1" dirty="0" smtClean="0"/>
              <a:t>전후 실시</a:t>
            </a:r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의미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전투대형으로 늘어선 군대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봉헌 사열식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라는 뜻으로 </a:t>
            </a:r>
            <a:r>
              <a:rPr lang="ko-KR" altLang="en-US" sz="1400" b="1" dirty="0" smtClean="0"/>
              <a:t>성모님께 대한 충성심을 새롭게 </a:t>
            </a:r>
            <a:r>
              <a:rPr lang="ko-KR" altLang="en-US" sz="1400" dirty="0" smtClean="0"/>
              <a:t>하고 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          </a:t>
            </a:r>
            <a:r>
              <a:rPr lang="ko-KR" altLang="en-US" sz="1400" b="1" dirty="0" smtClean="0"/>
              <a:t>성모님께로부터</a:t>
            </a:r>
            <a:r>
              <a:rPr lang="ko-KR" altLang="en-US" sz="1400" dirty="0" smtClean="0"/>
              <a:t> 한 해 동안 악의 세력에 대항하여 싸울 </a:t>
            </a:r>
            <a:r>
              <a:rPr lang="ko-KR" altLang="en-US" sz="1400" b="1" dirty="0" smtClean="0"/>
              <a:t>새로운 힘과 축복</a:t>
            </a:r>
            <a:r>
              <a:rPr lang="ko-KR" altLang="en-US" sz="1400" dirty="0" smtClean="0"/>
              <a:t>을 </a:t>
            </a:r>
            <a:r>
              <a:rPr lang="ko-KR" altLang="en-US" sz="1400" dirty="0" smtClean="0"/>
              <a:t>받음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행사방법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전 단원이 참석하여야 하고 아래 </a:t>
            </a:r>
            <a:r>
              <a:rPr lang="ko-KR" altLang="en-US" sz="1400" b="1" dirty="0" err="1" smtClean="0"/>
              <a:t>봉헌문을</a:t>
            </a:r>
            <a:r>
              <a:rPr lang="ko-KR" altLang="en-US" sz="1400" b="1" dirty="0" smtClean="0"/>
              <a:t> 낭독</a:t>
            </a:r>
            <a:r>
              <a:rPr lang="ko-KR" altLang="en-US" sz="1400" dirty="0" smtClean="0"/>
              <a:t>해야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ko-KR" altLang="en-US" sz="1400" b="1" dirty="0" smtClean="0"/>
              <a:t>  </a:t>
            </a:r>
            <a:endParaRPr lang="en-US" altLang="ko-KR" sz="1400" b="1" dirty="0" smtClean="0"/>
          </a:p>
          <a:p>
            <a:pPr algn="ctr">
              <a:spcBef>
                <a:spcPts val="600"/>
              </a:spcBef>
            </a:pPr>
            <a:r>
              <a:rPr lang="ko-KR" altLang="en-US" sz="1400" b="1" dirty="0" smtClean="0"/>
              <a:t> “저의 </a:t>
            </a:r>
            <a:r>
              <a:rPr lang="ko-KR" altLang="en-US" sz="1400" b="1" dirty="0" err="1" smtClean="0"/>
              <a:t>모후</a:t>
            </a:r>
            <a:r>
              <a:rPr lang="ko-KR" altLang="en-US" sz="1400" b="1" dirty="0" smtClean="0"/>
              <a:t> 저의 어머니시여 저는 오로지 당신의 것이 오며</a:t>
            </a:r>
            <a:endParaRPr lang="ko-KR" altLang="en-US" sz="1400" dirty="0" smtClean="0"/>
          </a:p>
          <a:p>
            <a:pPr algn="ctr">
              <a:spcBef>
                <a:spcPts val="600"/>
              </a:spcBef>
            </a:pPr>
            <a:r>
              <a:rPr lang="ko-KR" altLang="en-US" sz="1400" b="1" dirty="0" smtClean="0"/>
              <a:t>제가 가진 모든 것이 당신의 것이옵니다</a:t>
            </a:r>
            <a:r>
              <a:rPr lang="en-US" altLang="ko-KR" sz="1400" b="1" dirty="0" smtClean="0"/>
              <a:t>.”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  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smtClean="0"/>
              <a:t>야외행사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권고사항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의미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꾸리아가 주체가 되어 </a:t>
            </a:r>
            <a:r>
              <a:rPr lang="ko-KR" altLang="en-US" sz="1400" b="1" dirty="0" smtClean="0"/>
              <a:t>전 단원이 일년에 하루 야외에 나가 시간 을 보내는 </a:t>
            </a:r>
            <a:r>
              <a:rPr lang="ko-KR" altLang="en-US" sz="1400" b="1" dirty="0" smtClean="0"/>
              <a:t>것</a:t>
            </a:r>
            <a:r>
              <a:rPr lang="ko-KR" altLang="en-US" sz="1400" dirty="0" smtClean="0"/>
              <a:t>이며</a:t>
            </a:r>
            <a:r>
              <a:rPr lang="en-US" altLang="ko-KR" sz="1400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            </a:t>
            </a:r>
            <a:r>
              <a:rPr lang="ko-KR" altLang="en-US" sz="1400" dirty="0" smtClean="0"/>
              <a:t>소풍 </a:t>
            </a:r>
            <a:r>
              <a:rPr lang="ko-KR" altLang="en-US" sz="1400" dirty="0" smtClean="0"/>
              <a:t>성지순례 </a:t>
            </a:r>
            <a:r>
              <a:rPr lang="ko-KR" altLang="en-US" sz="1400" dirty="0" smtClean="0"/>
              <a:t>등의 모임형태를 가질 수 있으며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단원의 친목과 화합이 </a:t>
            </a:r>
            <a:r>
              <a:rPr lang="ko-KR" altLang="en-US" sz="1400" b="1" dirty="0" smtClean="0"/>
              <a:t>목적임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친목회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의무사항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의미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쁘레시디움</a:t>
            </a:r>
            <a:r>
              <a:rPr lang="ko-KR" altLang="en-US" sz="1400" dirty="0" smtClean="0"/>
              <a:t> 자체의 일치와 단결을 위해서 </a:t>
            </a:r>
            <a:r>
              <a:rPr lang="ko-KR" altLang="en-US" sz="1400" b="1" dirty="0" smtClean="0"/>
              <a:t>야외나 성지에서 친목회를 가지며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단원으로 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ko-KR" altLang="en-US" sz="1400" b="1" dirty="0" smtClean="0"/>
              <a:t>           가입하려는 신자도 참석하여 형제애를 나누는 </a:t>
            </a:r>
            <a:r>
              <a:rPr lang="ko-KR" altLang="en-US" sz="1400" b="1" dirty="0" smtClean="0"/>
              <a:t>시간을 가짐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4. </a:t>
            </a:r>
            <a:r>
              <a:rPr lang="ko-KR" altLang="en-US" sz="1400" b="1" dirty="0" smtClean="0"/>
              <a:t>연차 총 친목회 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의무사항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의미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일년 동안 </a:t>
            </a:r>
            <a:r>
              <a:rPr lang="ko-KR" altLang="en-US" sz="1400" dirty="0" err="1" smtClean="0"/>
              <a:t>할동한</a:t>
            </a:r>
            <a:r>
              <a:rPr lang="ko-KR" altLang="en-US" sz="1400" dirty="0" smtClean="0"/>
              <a:t> 것에 대한 결과를 되돌아보며 수고를 치하하고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/>
              <a:t>약간의 다과를 마련하여 </a:t>
            </a: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ko-KR" altLang="en-US" sz="1400" b="1" dirty="0" smtClean="0"/>
              <a:t>            여흥을 즐기면서 단원들이 서로 잘 알고 친숙 해져서 형제애를 가지고 일치</a:t>
            </a:r>
            <a:r>
              <a:rPr lang="ko-KR" altLang="en-US" sz="1400" dirty="0" smtClean="0"/>
              <a:t>를 이루는 데 </a:t>
            </a:r>
            <a:r>
              <a:rPr lang="ko-KR" altLang="en-US" sz="1400" dirty="0" smtClean="0"/>
              <a:t>있음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성모의 원죄 없으신 잉태 </a:t>
            </a:r>
            <a:r>
              <a:rPr lang="ko-KR" altLang="en-US" sz="1400" dirty="0" err="1" smtClean="0"/>
              <a:t>대축일</a:t>
            </a:r>
            <a:r>
              <a:rPr lang="ko-KR" altLang="en-US" sz="1400" dirty="0" smtClean="0"/>
              <a:t> 전후</a:t>
            </a:r>
            <a:r>
              <a:rPr lang="en-US" altLang="ko-KR" sz="1400" dirty="0" smtClean="0"/>
              <a:t>(12</a:t>
            </a:r>
            <a:r>
              <a:rPr lang="ko-KR" altLang="en-US" sz="1400" dirty="0" smtClean="0"/>
              <a:t>월</a:t>
            </a:r>
            <a:r>
              <a:rPr lang="en-US" altLang="ko-KR" sz="1400" dirty="0" smtClean="0"/>
              <a:t>8</a:t>
            </a:r>
            <a:r>
              <a:rPr lang="ko-KR" altLang="en-US" sz="1400" dirty="0" smtClean="0"/>
              <a:t>일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에 </a:t>
            </a:r>
            <a:r>
              <a:rPr lang="ko-KR" altLang="en-US" sz="1400" dirty="0" smtClean="0"/>
              <a:t>실시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5. </a:t>
            </a:r>
            <a:r>
              <a:rPr lang="ko-KR" altLang="en-US" sz="1400" b="1" dirty="0" smtClean="0"/>
              <a:t>토론대회</a:t>
            </a:r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권고사항</a:t>
            </a:r>
            <a:r>
              <a:rPr lang="en-US" altLang="ko-KR" sz="1400" b="1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평의회에서 주관하며 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년에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번씩 </a:t>
            </a:r>
            <a:r>
              <a:rPr lang="ko-KR" altLang="en-US" sz="1400" dirty="0" smtClean="0"/>
              <a:t>하도록 권장함</a:t>
            </a:r>
            <a:r>
              <a:rPr lang="en-US" altLang="ko-KR" sz="1400" dirty="0" smtClean="0"/>
              <a:t>.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발전방안 등 </a:t>
            </a:r>
            <a:r>
              <a:rPr lang="ko-KR" altLang="en-US" sz="1400" dirty="0" err="1" smtClean="0"/>
              <a:t>열린토론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u="sng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208349"/>
            <a:ext cx="846217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1. </a:t>
            </a:r>
            <a:r>
              <a:rPr lang="en-US" altLang="ko-KR" sz="1400" b="1" dirty="0" err="1" smtClean="0"/>
              <a:t>Praesidium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쁘레시디움</a:t>
            </a:r>
            <a:r>
              <a:rPr lang="en-US" altLang="ko-KR" sz="1400" b="1" dirty="0" smtClean="0"/>
              <a:t>, Pr. )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지단 또는 소대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기본 단위조직</a:t>
            </a:r>
            <a:r>
              <a:rPr lang="en-US" altLang="ko-KR" sz="1400" dirty="0" smtClean="0"/>
              <a:t>)</a:t>
            </a:r>
          </a:p>
          <a:p>
            <a:pPr>
              <a:spcBef>
                <a:spcPts val="600"/>
              </a:spcBef>
            </a:pP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로마 군대에서 특별한 임무를 수행하는 </a:t>
            </a:r>
            <a:r>
              <a:rPr lang="ko-KR" altLang="en-US" sz="1400" dirty="0" err="1" smtClean="0"/>
              <a:t>파견대를</a:t>
            </a:r>
            <a:r>
              <a:rPr lang="ko-KR" altLang="en-US" sz="1400" dirty="0" smtClean="0"/>
              <a:t> 가리키는데 썼던 </a:t>
            </a:r>
            <a:r>
              <a:rPr lang="ko-KR" altLang="en-US" sz="1400" dirty="0" smtClean="0"/>
              <a:t>말</a:t>
            </a:r>
            <a:r>
              <a:rPr lang="en-US" altLang="ko-KR" sz="1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세속 </a:t>
            </a:r>
            <a:r>
              <a:rPr lang="ko-KR" altLang="en-US" sz="1400" dirty="0" smtClean="0"/>
              <a:t>군대의 소대에 해당하며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</a:t>
            </a:r>
            <a:r>
              <a:rPr lang="ko-KR" altLang="en-US" sz="1400" dirty="0" smtClean="0"/>
              <a:t> 조직의 기본 편성으로서 가장 작은 </a:t>
            </a:r>
            <a:r>
              <a:rPr lang="ko-KR" altLang="en-US" sz="1400" dirty="0" smtClean="0"/>
              <a:t>지단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2. Curia (</a:t>
            </a:r>
            <a:r>
              <a:rPr lang="ko-KR" altLang="en-US" sz="1400" b="1" dirty="0" err="1" smtClean="0"/>
              <a:t>꾸리아</a:t>
            </a:r>
            <a:r>
              <a:rPr lang="en-US" altLang="ko-KR" sz="1400" b="1" dirty="0" smtClean="0"/>
              <a:t>, Cu. ) </a:t>
            </a:r>
            <a:r>
              <a:rPr lang="en-US" altLang="ko-KR" sz="1400" dirty="0" smtClean="0"/>
              <a:t>: Pr.</a:t>
            </a:r>
            <a:r>
              <a:rPr lang="ko-KR" altLang="en-US" sz="1400" dirty="0" smtClean="0"/>
              <a:t>의 관리기관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구역중심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고대 로마제국의 “도시 </a:t>
            </a:r>
            <a:r>
              <a:rPr lang="ko-KR" altLang="en-US" sz="1400" dirty="0" err="1" smtClean="0"/>
              <a:t>원로회</a:t>
            </a:r>
            <a:r>
              <a:rPr lang="ko-KR" altLang="en-US" sz="1400" dirty="0" smtClean="0"/>
              <a:t>”에서 그대로 옮겨온 </a:t>
            </a:r>
            <a:r>
              <a:rPr lang="ko-KR" altLang="en-US" sz="1400" dirty="0" smtClean="0"/>
              <a:t>명칭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세속 군대의 중대에 </a:t>
            </a:r>
            <a:r>
              <a:rPr lang="ko-KR" altLang="en-US" sz="1400" dirty="0" smtClean="0"/>
              <a:t>해당함</a:t>
            </a:r>
            <a:r>
              <a:rPr lang="en-US" altLang="ko-KR" sz="1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1400" dirty="0" smtClean="0"/>
              <a:t>여러 </a:t>
            </a:r>
            <a:r>
              <a:rPr lang="ko-KR" altLang="en-US" sz="1400" dirty="0" smtClean="0"/>
              <a:t>개의 </a:t>
            </a:r>
            <a:r>
              <a:rPr lang="en-US" altLang="ko-KR" sz="1400" dirty="0" smtClean="0"/>
              <a:t>Pr. </a:t>
            </a:r>
            <a:r>
              <a:rPr lang="ko-KR" altLang="en-US" sz="1400" dirty="0" smtClean="0"/>
              <a:t>이 모여서 한 개의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가 되며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평의회 중 가장 소규모의 </a:t>
            </a:r>
            <a:r>
              <a:rPr lang="ko-KR" altLang="en-US" sz="1400" dirty="0" smtClean="0"/>
              <a:t>평의회</a:t>
            </a:r>
            <a:endParaRPr lang="en-US" altLang="ko-KR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3. </a:t>
            </a:r>
            <a:r>
              <a:rPr lang="en-US" altLang="ko-KR" sz="1400" b="1" dirty="0" err="1" smtClean="0"/>
              <a:t>Comitium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꼬미시움</a:t>
            </a:r>
            <a:r>
              <a:rPr lang="en-US" altLang="ko-KR" sz="1400" b="1" dirty="0" smtClean="0"/>
              <a:t>, Co. ) </a:t>
            </a:r>
            <a:r>
              <a:rPr lang="en-US" altLang="ko-KR" sz="1400" dirty="0" smtClean="0"/>
              <a:t>:Cu.</a:t>
            </a:r>
            <a:r>
              <a:rPr lang="ko-KR" altLang="en-US" sz="1400" dirty="0" smtClean="0"/>
              <a:t>의 관리기관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동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지구중심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Cu. </a:t>
            </a:r>
            <a:r>
              <a:rPr lang="ko-KR" altLang="en-US" sz="1400" dirty="0" smtClean="0"/>
              <a:t>보다 한 단계 높은 평의회 “지역 평의회</a:t>
            </a:r>
            <a:r>
              <a:rPr lang="ko-KR" altLang="en-US" sz="1400" dirty="0" smtClean="0"/>
              <a:t>” 여러 </a:t>
            </a:r>
            <a:r>
              <a:rPr lang="ko-KR" altLang="en-US" sz="1400" dirty="0" smtClean="0"/>
              <a:t>개의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가 모여서 하나의 </a:t>
            </a:r>
            <a:r>
              <a:rPr lang="en-US" altLang="ko-KR" sz="1400" dirty="0" smtClean="0"/>
              <a:t>Co.</a:t>
            </a:r>
            <a:r>
              <a:rPr lang="ko-KR" altLang="en-US" sz="1400" dirty="0" smtClean="0"/>
              <a:t>을 </a:t>
            </a:r>
            <a:r>
              <a:rPr lang="ko-KR" altLang="en-US" sz="1400" dirty="0" smtClean="0"/>
              <a:t>이룸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Co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의 설립은 </a:t>
            </a:r>
            <a:r>
              <a:rPr lang="en-US" altLang="ko-KR" sz="1400" dirty="0" smtClean="0"/>
              <a:t>Co. </a:t>
            </a:r>
            <a:r>
              <a:rPr lang="ko-KR" altLang="en-US" sz="1400" dirty="0" smtClean="0"/>
              <a:t>본부가 위치하게 될 본당의 일개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가 승격 조치됨에 의하여 </a:t>
            </a:r>
            <a:r>
              <a:rPr lang="ko-KR" altLang="en-US" sz="1400" dirty="0" smtClean="0"/>
              <a:t>이루어짐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신설 </a:t>
            </a:r>
            <a:r>
              <a:rPr lang="en-US" altLang="ko-KR" sz="1400" dirty="0" smtClean="0"/>
              <a:t>Co. 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4 </a:t>
            </a:r>
            <a:r>
              <a:rPr lang="ko-KR" altLang="en-US" sz="1400" dirty="0" smtClean="0"/>
              <a:t>간부는 새롭게 선출되는 것이 아니라</a:t>
            </a:r>
            <a:r>
              <a:rPr lang="en-US" altLang="ko-KR" sz="1400" dirty="0" smtClean="0"/>
              <a:t>, Co. </a:t>
            </a:r>
            <a:r>
              <a:rPr lang="ko-KR" altLang="en-US" sz="1400" dirty="0" smtClean="0"/>
              <a:t>으로 승격되기 전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4 </a:t>
            </a:r>
            <a:r>
              <a:rPr lang="ko-KR" altLang="en-US" sz="1400" dirty="0" smtClean="0"/>
              <a:t>간부가 그 임무를 계속 </a:t>
            </a:r>
            <a:r>
              <a:rPr lang="ko-KR" altLang="en-US" sz="1400" dirty="0" smtClean="0"/>
              <a:t>담당함 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그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에 소속되어 있던 </a:t>
            </a:r>
            <a:r>
              <a:rPr lang="en-US" altLang="ko-KR" sz="1400" dirty="0" smtClean="0"/>
              <a:t>Pr. </a:t>
            </a:r>
            <a:r>
              <a:rPr lang="ko-KR" altLang="en-US" sz="1400" dirty="0" smtClean="0"/>
              <a:t>들은 전부 또는 일부가 신설 </a:t>
            </a:r>
            <a:r>
              <a:rPr lang="en-US" altLang="ko-KR" sz="1400" dirty="0" smtClean="0"/>
              <a:t>Co. </a:t>
            </a:r>
            <a:r>
              <a:rPr lang="ko-KR" altLang="en-US" sz="1400" dirty="0" smtClean="0"/>
              <a:t>의 “직속 쁘레시디움”이 </a:t>
            </a:r>
            <a:r>
              <a:rPr lang="ko-KR" altLang="en-US" sz="1400" dirty="0" smtClean="0"/>
              <a:t>되어 </a:t>
            </a:r>
            <a:r>
              <a:rPr lang="en-US" altLang="ko-KR" sz="1400" dirty="0" smtClean="0"/>
              <a:t>Co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도 </a:t>
            </a:r>
            <a:r>
              <a:rPr lang="en-US" altLang="ko-KR" sz="1400" dirty="0" smtClean="0"/>
              <a:t>Cu. </a:t>
            </a:r>
            <a:r>
              <a:rPr lang="ko-KR" altLang="en-US" sz="1400" dirty="0" smtClean="0"/>
              <a:t>의 역할을 수행할 수 있게 되는 </a:t>
            </a:r>
            <a:r>
              <a:rPr lang="ko-KR" altLang="en-US" sz="1400" dirty="0" smtClean="0"/>
              <a:t>것임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400" b="1" dirty="0" smtClean="0"/>
              <a:t>4. </a:t>
            </a:r>
            <a:r>
              <a:rPr lang="en-US" altLang="ko-KR" sz="1400" b="1" dirty="0" err="1" smtClean="0"/>
              <a:t>Regia</a:t>
            </a:r>
            <a:r>
              <a:rPr lang="en-US" altLang="ko-KR" sz="1400" b="1" dirty="0" smtClean="0"/>
              <a:t> (</a:t>
            </a:r>
            <a:r>
              <a:rPr lang="ko-KR" altLang="en-US" sz="1400" b="1" dirty="0" err="1" smtClean="0"/>
              <a:t>레지아</a:t>
            </a:r>
            <a:r>
              <a:rPr lang="en-US" altLang="ko-KR" sz="1400" b="1" dirty="0" smtClean="0"/>
              <a:t>, Re. ) </a:t>
            </a:r>
            <a:r>
              <a:rPr lang="en-US" altLang="ko-KR" sz="1400" dirty="0" smtClean="0"/>
              <a:t>: Co.</a:t>
            </a:r>
            <a:r>
              <a:rPr lang="ko-KR" altLang="en-US" sz="1400" dirty="0" smtClean="0"/>
              <a:t>관리기관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교구중심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Co</a:t>
            </a:r>
            <a:r>
              <a:rPr lang="en-US" altLang="ko-KR" sz="1400" dirty="0" smtClean="0"/>
              <a:t>.(</a:t>
            </a:r>
            <a:r>
              <a:rPr lang="ko-KR" altLang="en-US" sz="1400" dirty="0" err="1" smtClean="0"/>
              <a:t>꼬미시움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으로 하기에는 너무 크고 </a:t>
            </a:r>
            <a:r>
              <a:rPr lang="en-US" altLang="ko-KR" sz="1400" dirty="0" err="1" smtClean="0"/>
              <a:t>Senatus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세나뚜스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를 설립하기에는 너무 작은 지역을 관장하는</a:t>
            </a:r>
            <a:r>
              <a:rPr lang="en-US" altLang="ko-KR" sz="1400" dirty="0" smtClean="0"/>
              <a:t>, 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세속 </a:t>
            </a:r>
            <a:r>
              <a:rPr lang="ko-KR" altLang="en-US" sz="1400" dirty="0" smtClean="0"/>
              <a:t>군대의 여단이나 사단 규모의 지역 </a:t>
            </a:r>
            <a:r>
              <a:rPr lang="ko-KR" altLang="en-US" sz="1400" dirty="0" smtClean="0"/>
              <a:t>평의회</a:t>
            </a:r>
            <a:r>
              <a:rPr lang="en-US" altLang="ko-KR" sz="1400" dirty="0" smtClean="0"/>
              <a:t>. Re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는 </a:t>
            </a:r>
            <a:r>
              <a:rPr lang="en-US" altLang="ko-KR" sz="1400" dirty="0" err="1" smtClean="0"/>
              <a:t>Concilium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꼰칠리움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의 허가 없이는 세울 수 </a:t>
            </a:r>
            <a:r>
              <a:rPr lang="ko-KR" altLang="en-US" sz="1400" dirty="0" smtClean="0"/>
              <a:t>없음</a:t>
            </a:r>
            <a:r>
              <a:rPr lang="en-US" altLang="ko-KR" sz="1400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우리 </a:t>
            </a:r>
            <a:r>
              <a:rPr lang="ko-KR" altLang="en-US" sz="1400" dirty="0" smtClean="0"/>
              <a:t>나라에는 인천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대전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수원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청주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부산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전주에 </a:t>
            </a:r>
            <a:r>
              <a:rPr lang="en-US" altLang="ko-KR" sz="1400" dirty="0" smtClean="0"/>
              <a:t>Re. </a:t>
            </a:r>
            <a:r>
              <a:rPr lang="ko-KR" altLang="en-US" sz="1400" dirty="0" smtClean="0"/>
              <a:t>가 설립되어 </a:t>
            </a:r>
            <a:r>
              <a:rPr lang="ko-KR" altLang="en-US" sz="1400" dirty="0" smtClean="0"/>
              <a:t>있음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5. </a:t>
            </a:r>
            <a:r>
              <a:rPr lang="en-US" altLang="ko-KR" sz="1400" b="1" dirty="0" err="1" smtClean="0"/>
              <a:t>Senatus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세나뚜스</a:t>
            </a:r>
            <a:r>
              <a:rPr lang="en-US" altLang="ko-KR" sz="1400" b="1" dirty="0" smtClean="0"/>
              <a:t>, Se. ) </a:t>
            </a:r>
            <a:r>
              <a:rPr lang="en-US" altLang="ko-KR" sz="1400" dirty="0" smtClean="0"/>
              <a:t>: Co. Re. </a:t>
            </a:r>
            <a:r>
              <a:rPr lang="ko-KR" altLang="en-US" sz="1400" dirty="0" smtClean="0"/>
              <a:t>관리기관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국가평의회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고대 로마제국의 “원로원”을 </a:t>
            </a:r>
            <a:r>
              <a:rPr lang="en-US" altLang="ko-KR" sz="1400" dirty="0" err="1" smtClean="0"/>
              <a:t>Senatus</a:t>
            </a:r>
            <a:r>
              <a:rPr lang="ko-KR" altLang="en-US" sz="1400" dirty="0" smtClean="0"/>
              <a:t>라 불렀으며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일개 </a:t>
            </a:r>
            <a:r>
              <a:rPr lang="ko-KR" altLang="en-US" sz="1400" dirty="0" err="1" smtClean="0"/>
              <a:t>관구</a:t>
            </a:r>
            <a:r>
              <a:rPr lang="ko-KR" altLang="en-US" sz="1400" dirty="0" smtClean="0"/>
              <a:t> 이상의 관할권을 행사하는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평의회를 </a:t>
            </a:r>
            <a:r>
              <a:rPr lang="en-US" altLang="ko-KR" sz="1400" dirty="0" err="1" smtClean="0"/>
              <a:t>Senatus</a:t>
            </a:r>
            <a:r>
              <a:rPr lang="ko-KR" altLang="en-US" sz="1400" dirty="0" smtClean="0"/>
              <a:t>라고 </a:t>
            </a:r>
            <a:r>
              <a:rPr lang="ko-KR" altLang="en-US" sz="1400" dirty="0" smtClean="0"/>
              <a:t>부름</a:t>
            </a:r>
            <a:r>
              <a:rPr lang="en-US" altLang="ko-KR" sz="1400" dirty="0" smtClean="0"/>
              <a:t>.  </a:t>
            </a:r>
            <a:r>
              <a:rPr lang="en-US" altLang="ko-KR" sz="1400" dirty="0" smtClean="0"/>
              <a:t>Se. </a:t>
            </a:r>
            <a:r>
              <a:rPr lang="ko-KR" altLang="en-US" sz="1400" dirty="0" smtClean="0"/>
              <a:t>는 국가 평의회이며 </a:t>
            </a:r>
            <a:r>
              <a:rPr lang="en-US" altLang="ko-KR" sz="1400" dirty="0" err="1" smtClean="0"/>
              <a:t>Concilium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꼰칠리움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이 위임한 모든 직무를 </a:t>
            </a:r>
            <a:r>
              <a:rPr lang="ko-KR" altLang="en-US" sz="1400" dirty="0" smtClean="0"/>
              <a:t>수행함</a:t>
            </a:r>
            <a:r>
              <a:rPr lang="en-US" altLang="ko-KR" sz="1400" dirty="0" smtClean="0"/>
              <a:t>.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한 </a:t>
            </a:r>
            <a:r>
              <a:rPr lang="ko-KR" altLang="en-US" sz="1400" dirty="0" smtClean="0"/>
              <a:t>나라에 한 개의 </a:t>
            </a:r>
            <a:r>
              <a:rPr lang="en-US" altLang="ko-KR" sz="1400" dirty="0" smtClean="0"/>
              <a:t>Se. </a:t>
            </a:r>
            <a:r>
              <a:rPr lang="ko-KR" altLang="en-US" sz="1400" dirty="0" smtClean="0"/>
              <a:t>가 원칙이지만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관할 지역의 크기나 단원의 수적인 규모 또는 기타 다른 특별한 이유에 따라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한 나라안에 복수의 </a:t>
            </a:r>
            <a:r>
              <a:rPr lang="en-US" altLang="ko-KR" sz="1400" dirty="0" smtClean="0"/>
              <a:t>Se. </a:t>
            </a:r>
            <a:r>
              <a:rPr lang="ko-KR" altLang="en-US" sz="1400" dirty="0" smtClean="0"/>
              <a:t>가 설립될 수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.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우리 </a:t>
            </a:r>
            <a:r>
              <a:rPr lang="ko-KR" altLang="en-US" sz="1400" dirty="0" smtClean="0"/>
              <a:t>나라에는 서울과 광주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대구에 </a:t>
            </a:r>
            <a:r>
              <a:rPr lang="en-US" altLang="ko-KR" sz="1400" dirty="0" smtClean="0"/>
              <a:t>3 </a:t>
            </a:r>
            <a:r>
              <a:rPr lang="ko-KR" altLang="en-US" sz="1400" dirty="0" smtClean="0"/>
              <a:t>개의 </a:t>
            </a:r>
            <a:r>
              <a:rPr lang="en-US" altLang="ko-KR" sz="1400" dirty="0" smtClean="0"/>
              <a:t>Se. </a:t>
            </a:r>
            <a:r>
              <a:rPr lang="ko-KR" altLang="en-US" sz="1400" dirty="0" smtClean="0"/>
              <a:t>가 </a:t>
            </a:r>
            <a:r>
              <a:rPr lang="ko-KR" altLang="en-US" sz="1400" dirty="0" smtClean="0"/>
              <a:t>있음</a:t>
            </a:r>
            <a:r>
              <a:rPr lang="en-US" altLang="ko-KR" sz="1400" dirty="0" smtClean="0"/>
              <a:t>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b="1" dirty="0" smtClean="0"/>
          </a:p>
          <a:p>
            <a:pPr>
              <a:spcBef>
                <a:spcPts val="600"/>
              </a:spcBef>
            </a:pPr>
            <a:r>
              <a:rPr lang="en-US" altLang="ko-KR" sz="1400" b="1" dirty="0" smtClean="0"/>
              <a:t>6. </a:t>
            </a:r>
            <a:r>
              <a:rPr lang="en-US" altLang="ko-KR" sz="1400" b="1" dirty="0" err="1" smtClean="0"/>
              <a:t>Concilium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꼰칠리움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레지오니스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마리애</a:t>
            </a:r>
            <a:r>
              <a:rPr lang="en-US" altLang="ko-KR" sz="1400" b="1" dirty="0" smtClean="0"/>
              <a:t>, </a:t>
            </a:r>
            <a:r>
              <a:rPr lang="en-US" altLang="ko-KR" sz="1400" b="1" dirty="0" err="1" smtClean="0"/>
              <a:t>Concilium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Legionis</a:t>
            </a:r>
            <a:r>
              <a:rPr lang="en-US" altLang="ko-KR" sz="1400" b="1" dirty="0" smtClean="0"/>
              <a:t> </a:t>
            </a:r>
            <a:r>
              <a:rPr lang="en-US" altLang="ko-KR" sz="1400" b="1" dirty="0" err="1" smtClean="0"/>
              <a:t>Mariae</a:t>
            </a:r>
            <a:r>
              <a:rPr lang="en-US" altLang="ko-KR" sz="1400" b="1" dirty="0" smtClean="0"/>
              <a:t>, Con.) 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r>
              <a:rPr lang="en-US" altLang="ko-KR" sz="1400" dirty="0" smtClean="0"/>
              <a:t>: Re. </a:t>
            </a:r>
            <a:r>
              <a:rPr lang="ko-KR" altLang="en-US" sz="1400" dirty="0" smtClean="0"/>
              <a:t>및 </a:t>
            </a:r>
            <a:r>
              <a:rPr lang="en-US" altLang="ko-KR" sz="1400" dirty="0" smtClean="0"/>
              <a:t>Se.</a:t>
            </a:r>
            <a:r>
              <a:rPr lang="ko-KR" altLang="en-US" sz="1400" dirty="0" smtClean="0"/>
              <a:t>의 관리기관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세계평의회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pPr>
              <a:spcBef>
                <a:spcPts val="6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마리애의</a:t>
            </a:r>
            <a:r>
              <a:rPr lang="ko-KR" altLang="en-US" sz="1400" dirty="0" smtClean="0"/>
              <a:t> 최고 통솔권을 </a:t>
            </a:r>
            <a:r>
              <a:rPr lang="ko-KR" altLang="en-US" sz="1400" dirty="0" smtClean="0"/>
              <a:t>부여 받은 </a:t>
            </a:r>
            <a:r>
              <a:rPr lang="ko-KR" altLang="en-US" sz="1400" dirty="0" smtClean="0"/>
              <a:t>최상급 중앙 </a:t>
            </a:r>
            <a:r>
              <a:rPr lang="ko-KR" altLang="en-US" sz="1400" dirty="0" smtClean="0"/>
              <a:t>평의회 </a:t>
            </a:r>
            <a:r>
              <a:rPr lang="en-US" altLang="ko-KR" sz="1400" dirty="0" smtClean="0"/>
              <a:t>(</a:t>
            </a:r>
            <a:r>
              <a:rPr lang="en-US" altLang="ko-KR" sz="1400" dirty="0" smtClean="0"/>
              <a:t>Con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은 레지오 </a:t>
            </a:r>
            <a:r>
              <a:rPr lang="ko-KR" altLang="en-US" sz="1400" dirty="0" err="1" smtClean="0"/>
              <a:t>마리애의</a:t>
            </a:r>
            <a:r>
              <a:rPr lang="ko-KR" altLang="en-US" sz="1400" dirty="0" smtClean="0"/>
              <a:t> 최고 관리 </a:t>
            </a:r>
            <a:r>
              <a:rPr lang="ko-KR" altLang="en-US" sz="1400" dirty="0" smtClean="0"/>
              <a:t>기관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규율의 제정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개정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해석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지역을 불문한 </a:t>
            </a:r>
            <a:r>
              <a:rPr lang="ko-KR" altLang="en-US" sz="1400" dirty="0" err="1" smtClean="0"/>
              <a:t>쁘레시디움과</a:t>
            </a:r>
            <a:r>
              <a:rPr lang="ko-KR" altLang="en-US" sz="1400" dirty="0" smtClean="0"/>
              <a:t> 소속 평의회의 설립 및 해산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방침의 결정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분쟁과 제소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단원 자격 심사 및 활동 또는 활동 수행 방법의 적합성 등에 대하여 결정하는 권한을 </a:t>
            </a:r>
            <a:r>
              <a:rPr lang="ko-KR" altLang="en-US" sz="1400" dirty="0" smtClean="0"/>
              <a:t>가짐</a:t>
            </a:r>
            <a:r>
              <a:rPr lang="en-US" altLang="ko-KR" sz="1400" dirty="0" smtClean="0"/>
              <a:t>.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7. Catena(</a:t>
            </a:r>
            <a:r>
              <a:rPr lang="ko-KR" altLang="en-US" sz="1400" b="1" dirty="0" err="1" smtClean="0"/>
              <a:t>까떼나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고리 기도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기도문 가운데 가장 중심이 되는 </a:t>
            </a:r>
            <a:r>
              <a:rPr lang="ko-KR" altLang="en-US" sz="1400" dirty="0" smtClean="0"/>
              <a:t>기도문이며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성모님께서 </a:t>
            </a:r>
            <a:r>
              <a:rPr lang="ko-KR" altLang="en-US" sz="1400" dirty="0" smtClean="0"/>
              <a:t>하느님을 찬미하며 부르신 노래인 </a:t>
            </a:r>
            <a:r>
              <a:rPr lang="en-US" altLang="ko-KR" sz="1400" dirty="0" err="1" smtClean="0"/>
              <a:t>Manificat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마니피캇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이 그 </a:t>
            </a:r>
            <a:r>
              <a:rPr lang="ko-KR" altLang="en-US" sz="1400" dirty="0" smtClean="0"/>
              <a:t>중심임</a:t>
            </a:r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8. </a:t>
            </a:r>
            <a:r>
              <a:rPr lang="en-US" altLang="ko-KR" sz="1400" b="1" dirty="0" err="1" smtClean="0"/>
              <a:t>Magnificat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마니피캇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마리아의 </a:t>
            </a:r>
            <a:r>
              <a:rPr lang="ko-KR" altLang="en-US" sz="1400" dirty="0" smtClean="0"/>
              <a:t>노래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성모님이 </a:t>
            </a:r>
            <a:r>
              <a:rPr lang="ko-KR" altLang="en-US" sz="1400" dirty="0" smtClean="0"/>
              <a:t>하느님을 찬양하며 부르신 </a:t>
            </a:r>
            <a:r>
              <a:rPr lang="ko-KR" altLang="en-US" sz="1400" dirty="0" smtClean="0"/>
              <a:t>노래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400" dirty="0" err="1" smtClean="0"/>
              <a:t>까떼나</a:t>
            </a:r>
            <a:r>
              <a:rPr lang="ko-KR" altLang="en-US" sz="1400" dirty="0" smtClean="0"/>
              <a:t> 기도문 중 </a:t>
            </a:r>
            <a:r>
              <a:rPr lang="ko-KR" altLang="en-US" sz="1400" b="1" dirty="0" smtClean="0"/>
              <a:t>“내 영혼이 주를 찬송하며</a:t>
            </a:r>
            <a:r>
              <a:rPr lang="en-US" altLang="ko-KR" sz="1400" b="1" dirty="0" smtClean="0"/>
              <a:t>, ……… ”</a:t>
            </a:r>
            <a:r>
              <a:rPr lang="ko-KR" altLang="en-US" sz="1400" b="1" dirty="0" smtClean="0"/>
              <a:t>로부터 시작하여 후렴이 시작 되기 전 “아멘” </a:t>
            </a:r>
            <a:r>
              <a:rPr lang="ko-KR" altLang="en-US" sz="1400" dirty="0" smtClean="0"/>
              <a:t>까지</a:t>
            </a:r>
            <a:endParaRPr lang="en-US" altLang="ko-KR" sz="1400" dirty="0" smtClean="0"/>
          </a:p>
          <a:p>
            <a:r>
              <a:rPr lang="en-US" altLang="ko-KR" sz="1400" dirty="0" smtClean="0"/>
              <a:t>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루가복음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 </a:t>
            </a:r>
            <a:r>
              <a:rPr lang="ko-KR" altLang="en-US" sz="1400" dirty="0" smtClean="0"/>
              <a:t>장 </a:t>
            </a:r>
            <a:r>
              <a:rPr lang="en-US" altLang="ko-KR" sz="1400" dirty="0" smtClean="0"/>
              <a:t>46-55 </a:t>
            </a:r>
            <a:r>
              <a:rPr lang="ko-KR" altLang="en-US" sz="1400" dirty="0" smtClean="0"/>
              <a:t>절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9. Praetorian (</a:t>
            </a:r>
            <a:r>
              <a:rPr lang="ko-KR" altLang="en-US" sz="1400" b="1" dirty="0" err="1" smtClean="0"/>
              <a:t>쁘레또리움</a:t>
            </a:r>
            <a:r>
              <a:rPr lang="ko-KR" altLang="en-US" sz="1400" b="1" dirty="0" smtClean="0"/>
              <a:t> 단원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일반 </a:t>
            </a:r>
            <a:r>
              <a:rPr lang="ko-KR" altLang="en-US" sz="1400" dirty="0" smtClean="0"/>
              <a:t>행동 단원 보다 높은 등급의 고급 행동 </a:t>
            </a:r>
            <a:r>
              <a:rPr lang="ko-KR" altLang="en-US" sz="1400" dirty="0" smtClean="0"/>
              <a:t>단원</a:t>
            </a:r>
            <a:endParaRPr lang="en-US" altLang="ko-KR" sz="1400" dirty="0" smtClean="0"/>
          </a:p>
          <a:p>
            <a:r>
              <a:rPr lang="en-US" altLang="ko-KR" sz="1400" dirty="0" smtClean="0"/>
              <a:t> </a:t>
            </a:r>
            <a:endParaRPr lang="ko-KR" altLang="en-US" sz="1400" dirty="0" smtClean="0"/>
          </a:p>
          <a:p>
            <a:r>
              <a:rPr lang="en-US" altLang="ko-KR" sz="1400" b="1" dirty="0" smtClean="0"/>
              <a:t>(1) </a:t>
            </a:r>
            <a:r>
              <a:rPr lang="ko-KR" altLang="en-US" sz="1400" b="1" dirty="0" err="1" smtClean="0"/>
              <a:t>뗏세라에</a:t>
            </a:r>
            <a:r>
              <a:rPr lang="ko-KR" altLang="en-US" sz="1400" b="1" dirty="0" smtClean="0"/>
              <a:t> 있는 모든 기도문을 매일 바친다</a:t>
            </a:r>
            <a:r>
              <a:rPr lang="en-US" altLang="ko-KR" sz="1400" b="1" dirty="0" smtClean="0"/>
              <a:t>.</a:t>
            </a:r>
            <a:endParaRPr lang="ko-KR" altLang="en-US" sz="1400" b="1" dirty="0" smtClean="0"/>
          </a:p>
          <a:p>
            <a:r>
              <a:rPr lang="en-US" altLang="ko-KR" sz="1400" b="1" dirty="0" smtClean="0"/>
              <a:t>(2) </a:t>
            </a:r>
            <a:r>
              <a:rPr lang="ko-KR" altLang="en-US" sz="1400" b="1" dirty="0" smtClean="0"/>
              <a:t>매일 미사와 영성체를 한다</a:t>
            </a:r>
            <a:r>
              <a:rPr lang="en-US" altLang="ko-KR" sz="1400" b="1" dirty="0" smtClean="0"/>
              <a:t>.</a:t>
            </a:r>
            <a:endParaRPr lang="ko-KR" altLang="en-US" sz="1400" b="1" dirty="0" smtClean="0"/>
          </a:p>
          <a:p>
            <a:r>
              <a:rPr lang="en-US" altLang="ko-KR" sz="1400" b="1" dirty="0" smtClean="0"/>
              <a:t>(3) </a:t>
            </a:r>
            <a:r>
              <a:rPr lang="ko-KR" altLang="en-US" sz="1400" b="1" dirty="0" smtClean="0"/>
              <a:t>교회가 공인한 일정 형태의 일과를 바친다</a:t>
            </a:r>
            <a:r>
              <a:rPr lang="en-US" altLang="ko-KR" sz="1400" b="1" dirty="0" smtClean="0"/>
              <a:t>.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예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성모 소일과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 “</a:t>
            </a:r>
            <a:r>
              <a:rPr lang="ko-KR" altLang="en-US" sz="1400" dirty="0" err="1" smtClean="0"/>
              <a:t>쁘레또리움</a:t>
            </a:r>
            <a:r>
              <a:rPr lang="ko-KR" altLang="en-US" sz="1400" dirty="0" smtClean="0"/>
              <a:t>”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로마 </a:t>
            </a:r>
            <a:r>
              <a:rPr lang="ko-KR" altLang="en-US" sz="1400" dirty="0" smtClean="0"/>
              <a:t>군대의 정예부대였던 친위대를 </a:t>
            </a:r>
            <a:r>
              <a:rPr lang="ko-KR" altLang="en-US" sz="1400" dirty="0" smtClean="0"/>
              <a:t>지칭</a:t>
            </a:r>
            <a:endParaRPr lang="ko-KR" altLang="en-US" sz="1400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10. </a:t>
            </a:r>
            <a:r>
              <a:rPr lang="en-US" altLang="ko-KR" sz="1400" b="1" dirty="0" err="1" smtClean="0"/>
              <a:t>Adjutorian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아듀또리움</a:t>
            </a:r>
            <a:r>
              <a:rPr lang="ko-KR" altLang="en-US" sz="1400" b="1" dirty="0" smtClean="0"/>
              <a:t> 단원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보통 </a:t>
            </a:r>
            <a:r>
              <a:rPr lang="ko-KR" altLang="en-US" sz="1400" dirty="0" smtClean="0"/>
              <a:t>협조 단원보다 한 등급 위에 있는 고급 협조 </a:t>
            </a:r>
            <a:r>
              <a:rPr lang="ko-KR" altLang="en-US" sz="1400" dirty="0" smtClean="0"/>
              <a:t>단원</a:t>
            </a:r>
            <a:r>
              <a:rPr lang="ko-KR" altLang="en-US" sz="1400" dirty="0" smtClean="0"/>
              <a:t>을 말함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en-US" altLang="ko-KR" sz="1400" b="1" dirty="0" smtClean="0"/>
              <a:t>(1) </a:t>
            </a:r>
            <a:r>
              <a:rPr lang="ko-KR" altLang="en-US" sz="1400" b="1" dirty="0" err="1" smtClean="0"/>
              <a:t>뗏세라의</a:t>
            </a:r>
            <a:r>
              <a:rPr lang="ko-KR" altLang="en-US" sz="1400" b="1" dirty="0" smtClean="0"/>
              <a:t> 전 기도문을 매일 바치고</a:t>
            </a:r>
            <a:r>
              <a:rPr lang="en-US" altLang="ko-KR" sz="1400" b="1" dirty="0" smtClean="0"/>
              <a:t>,</a:t>
            </a:r>
            <a:endParaRPr lang="ko-KR" altLang="en-US" sz="1400" b="1" dirty="0" smtClean="0"/>
          </a:p>
          <a:p>
            <a:r>
              <a:rPr lang="en-US" altLang="ko-KR" sz="1400" b="1" dirty="0" smtClean="0"/>
              <a:t>(2) </a:t>
            </a:r>
            <a:r>
              <a:rPr lang="ko-KR" altLang="en-US" sz="1400" b="1" dirty="0" smtClean="0"/>
              <a:t>매일 미사 참례와 영성체를 하고</a:t>
            </a:r>
            <a:r>
              <a:rPr lang="en-US" altLang="ko-KR" sz="1400" b="1" dirty="0" smtClean="0"/>
              <a:t>,</a:t>
            </a:r>
            <a:endParaRPr lang="ko-KR" altLang="en-US" sz="1400" b="1" dirty="0" smtClean="0"/>
          </a:p>
          <a:p>
            <a:r>
              <a:rPr lang="en-US" altLang="ko-KR" sz="1400" b="1" dirty="0" smtClean="0"/>
              <a:t>(3) </a:t>
            </a:r>
            <a:r>
              <a:rPr lang="ko-KR" altLang="en-US" sz="1400" b="1" dirty="0" smtClean="0"/>
              <a:t>성 교회가 인정하는 </a:t>
            </a:r>
            <a:r>
              <a:rPr lang="ko-KR" altLang="en-US" sz="1400" b="1" dirty="0" err="1" smtClean="0"/>
              <a:t>성무일과를</a:t>
            </a:r>
            <a:r>
              <a:rPr lang="ko-KR" altLang="en-US" sz="1400" b="1" dirty="0" smtClean="0"/>
              <a:t> 바친다</a:t>
            </a:r>
            <a:r>
              <a:rPr lang="en-US" altLang="ko-KR" sz="1400" b="1" dirty="0" smtClean="0"/>
              <a:t>.</a:t>
            </a:r>
            <a:endParaRPr lang="ko-KR" alt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b="1" dirty="0" smtClean="0"/>
          </a:p>
          <a:p>
            <a:r>
              <a:rPr lang="en-US" altLang="ko-KR" sz="1400" b="1" dirty="0" smtClean="0"/>
              <a:t>               11) </a:t>
            </a:r>
            <a:r>
              <a:rPr lang="en-US" altLang="ko-KR" sz="1400" b="1" dirty="0" err="1" smtClean="0"/>
              <a:t>Vexillium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벡실리움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마리애의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단기</a:t>
            </a:r>
            <a:endParaRPr lang="ko-KR" altLang="en-US" sz="1400" dirty="0" smtClean="0"/>
          </a:p>
          <a:p>
            <a:r>
              <a:rPr lang="en-US" altLang="ko-KR" sz="1400" dirty="0" smtClean="0"/>
              <a:t>,              </a:t>
            </a:r>
          </a:p>
          <a:p>
            <a:r>
              <a:rPr lang="en-US" altLang="ko-KR" sz="1400" dirty="0" smtClean="0"/>
              <a:t> </a:t>
            </a:r>
            <a:r>
              <a:rPr lang="en-US" altLang="ko-KR" sz="1400" dirty="0" smtClean="0"/>
              <a:t>              </a:t>
            </a:r>
            <a:r>
              <a:rPr lang="ko-KR" altLang="en-US" sz="1400" dirty="0" smtClean="0"/>
              <a:t>로마 </a:t>
            </a:r>
            <a:r>
              <a:rPr lang="ko-KR" altLang="en-US" sz="1400" dirty="0" smtClean="0"/>
              <a:t>군대의 군기를 본 따서 </a:t>
            </a:r>
            <a:r>
              <a:rPr lang="ko-KR" altLang="en-US" sz="1400" dirty="0" err="1" smtClean="0"/>
              <a:t>만듬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즉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독수리 </a:t>
            </a:r>
            <a:r>
              <a:rPr lang="ko-KR" altLang="en-US" sz="1400" dirty="0" smtClean="0"/>
              <a:t>대신에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비둘기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성령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를 </a:t>
            </a:r>
            <a:r>
              <a:rPr lang="ko-KR" altLang="en-US" sz="1400" dirty="0" smtClean="0"/>
              <a:t>넣음</a:t>
            </a:r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/>
              <a:t> </a:t>
            </a:r>
            <a:r>
              <a:rPr lang="en-US" altLang="ko-KR" sz="1400" dirty="0" smtClean="0"/>
              <a:t>              </a:t>
            </a:r>
            <a:r>
              <a:rPr lang="ko-KR" altLang="en-US" sz="1400" dirty="0" smtClean="0"/>
              <a:t>단기의 </a:t>
            </a:r>
            <a:r>
              <a:rPr lang="ko-KR" altLang="en-US" sz="1400" dirty="0" smtClean="0"/>
              <a:t>전체적인 구도는 성령께서 마리아와 그 자녀들을 통하여 </a:t>
            </a:r>
            <a:endParaRPr lang="en-US" altLang="ko-KR" sz="1400" dirty="0" smtClean="0"/>
          </a:p>
          <a:p>
            <a:r>
              <a:rPr lang="en-US" altLang="ko-KR" sz="1400" dirty="0" smtClean="0"/>
              <a:t>               </a:t>
            </a:r>
            <a:r>
              <a:rPr lang="ko-KR" altLang="en-US" sz="1400" dirty="0" smtClean="0"/>
              <a:t>활동하심으로써 전 세계를 차지 하고자 하심을 </a:t>
            </a:r>
            <a:r>
              <a:rPr lang="ko-KR" altLang="en-US" sz="1400" dirty="0" smtClean="0"/>
              <a:t>나타냄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           *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백실리나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백실리움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배지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은색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-1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단계 기사교육 수료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금색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-2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단계 기사교육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</a:t>
            </a:r>
          </a:p>
          <a:p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en-US" altLang="ko-KR" sz="1400" b="1" dirty="0" smtClean="0">
              <a:solidFill>
                <a:srgbClr val="0000FF"/>
              </a:solidFill>
            </a:endParaRPr>
          </a:p>
          <a:p>
            <a:r>
              <a:rPr lang="en-US" altLang="ko-KR" sz="1400" b="1" dirty="0" smtClean="0"/>
              <a:t>12) </a:t>
            </a:r>
            <a:r>
              <a:rPr lang="en-US" altLang="ko-KR" sz="1400" b="1" dirty="0" err="1" smtClean="0"/>
              <a:t>Allocutio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알로꾸시오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훈화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강론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                                                                          </a:t>
            </a:r>
            <a:r>
              <a:rPr lang="en-US" altLang="ko-KR" sz="1400" dirty="0" smtClean="0"/>
              <a:t> </a:t>
            </a:r>
          </a:p>
          <a:p>
            <a:r>
              <a:rPr lang="ko-KR" altLang="en-US" sz="1400" dirty="0" smtClean="0"/>
              <a:t>로마 군대의 장군이 군사들에게 내렸던 훈령을 의미하는 </a:t>
            </a:r>
            <a:r>
              <a:rPr lang="ko-KR" altLang="en-US" sz="1400" dirty="0" smtClean="0"/>
              <a:t>라틴어</a:t>
            </a:r>
            <a:endParaRPr lang="en-US" altLang="ko-KR" sz="1400" dirty="0" smtClean="0"/>
          </a:p>
          <a:p>
            <a:r>
              <a:rPr lang="ko-KR" altLang="en-US" sz="1400" dirty="0" smtClean="0"/>
              <a:t>훈화는 </a:t>
            </a:r>
            <a:r>
              <a:rPr lang="ko-KR" altLang="en-US" sz="1400" dirty="0" smtClean="0"/>
              <a:t>영적지도신부가 행하며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지도신부 </a:t>
            </a:r>
            <a:r>
              <a:rPr lang="ko-KR" altLang="en-US" sz="1400" dirty="0" smtClean="0"/>
              <a:t>부재중일 때는 단장이 대신 </a:t>
            </a:r>
            <a:r>
              <a:rPr lang="ko-KR" altLang="en-US" sz="1400" dirty="0" smtClean="0"/>
              <a:t>함</a:t>
            </a:r>
            <a:r>
              <a:rPr lang="en-US" altLang="ko-KR" sz="1400" dirty="0" smtClean="0"/>
              <a:t> </a:t>
            </a:r>
          </a:p>
          <a:p>
            <a:r>
              <a:rPr lang="ko-KR" altLang="en-US" sz="1400" dirty="0" smtClean="0"/>
              <a:t>훈화는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분∼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분 정도로 끝이 나야 </a:t>
            </a:r>
            <a:r>
              <a:rPr lang="ko-KR" altLang="en-US" sz="1400" dirty="0" smtClean="0"/>
              <a:t>함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en-US" altLang="ko-KR" sz="1400" b="1" dirty="0" smtClean="0">
              <a:solidFill>
                <a:srgbClr val="0000FF"/>
              </a:solidFill>
            </a:endParaRPr>
          </a:p>
          <a:p>
            <a:endParaRPr lang="ko-KR" altLang="en-US" sz="1400" b="1" dirty="0" smtClean="0">
              <a:solidFill>
                <a:srgbClr val="0000FF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4513" name="_x87726920" descr="EMB000018ccb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77528" cy="1194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레지오의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 행사 및 용어 설명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14942" y="1124744"/>
            <a:ext cx="39290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                                                                              </a:t>
            </a:r>
            <a:endParaRPr lang="ko-KR" altLang="en-US" sz="1400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                                                                              13) </a:t>
            </a:r>
            <a:r>
              <a:rPr lang="en-US" altLang="ko-KR" sz="1400" b="1" dirty="0" err="1" smtClean="0"/>
              <a:t>Tessera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뗏세라</a:t>
            </a:r>
            <a:r>
              <a:rPr lang="en-US" altLang="ko-KR" sz="1400" b="1" dirty="0" smtClean="0"/>
              <a:t>)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비표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신표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표찰</a:t>
            </a:r>
            <a:r>
              <a:rPr lang="en-US" altLang="ko-KR" sz="1400" dirty="0" smtClean="0"/>
              <a:t>)</a:t>
            </a:r>
            <a:endParaRPr lang="ko-KR" altLang="en-US" sz="1400" dirty="0" smtClean="0"/>
          </a:p>
          <a:p>
            <a:r>
              <a:rPr lang="ko-KR" altLang="en-US" sz="1400" dirty="0" smtClean="0"/>
              <a:t>                                                                             </a:t>
            </a:r>
            <a:endParaRPr lang="en-US" altLang="ko-KR" sz="1400" dirty="0" smtClean="0"/>
          </a:p>
          <a:p>
            <a:r>
              <a:rPr lang="en-US" altLang="ko-KR" sz="1400" dirty="0" smtClean="0"/>
              <a:t>                                                                             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기도문과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그림이 들어 </a:t>
            </a:r>
            <a:r>
              <a:rPr lang="ko-KR" altLang="en-US" sz="1400" dirty="0" err="1" smtClean="0"/>
              <a:t>있</a:t>
            </a:r>
            <a:endParaRPr lang="en-US" altLang="ko-KR" sz="1400" dirty="0" smtClean="0"/>
          </a:p>
          <a:p>
            <a:r>
              <a:rPr lang="ko-KR" altLang="en-US" sz="1400" dirty="0" smtClean="0"/>
              <a:t>는 인쇄물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라틴말은 ‘친구들끼리 나누어</a:t>
            </a:r>
            <a:endParaRPr lang="en-US" altLang="ko-KR" sz="1400" dirty="0" smtClean="0"/>
          </a:p>
          <a:p>
            <a:r>
              <a:rPr lang="ko-KR" altLang="en-US" sz="1400" dirty="0" smtClean="0"/>
              <a:t>가졌던 특별한 의미의 증표 또는 </a:t>
            </a:r>
            <a:r>
              <a:rPr lang="ko-KR" altLang="en-US" sz="1400" dirty="0" smtClean="0"/>
              <a:t>비표</a:t>
            </a:r>
            <a:r>
              <a:rPr lang="en-US" altLang="ko-KR" sz="1400" dirty="0" smtClean="0"/>
              <a:t>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즉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레지오의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표지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레지오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단원임을 </a:t>
            </a:r>
            <a:r>
              <a:rPr lang="ko-KR" altLang="en-US" sz="1400" dirty="0" smtClean="0"/>
              <a:t>나타냄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                                                                              </a:t>
            </a:r>
            <a:endParaRPr lang="ko-KR" altLang="en-US" sz="1400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3489" name="_x87727160" descr="EMB000018ccb7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896544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묵주기도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1123340"/>
            <a:ext cx="5364088" cy="487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십자가를 잡고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친구</a:t>
            </a:r>
            <a:r>
              <a:rPr lang="ko-KR" altLang="en-US" sz="1400" dirty="0" smtClean="0"/>
              <a:t>하고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성호경</a:t>
            </a:r>
            <a:r>
              <a:rPr lang="ko-KR" altLang="en-US" sz="1400" dirty="0" smtClean="0"/>
              <a:t>을 한 다음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사도신경</a:t>
            </a:r>
            <a:r>
              <a:rPr lang="ko-KR" altLang="en-US" sz="1400" dirty="0" smtClean="0"/>
              <a:t>을 바친다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다음 </a:t>
            </a:r>
            <a:r>
              <a:rPr lang="ko-KR" altLang="en-US" sz="1400" dirty="0" err="1" smtClean="0"/>
              <a:t>묵주알을</a:t>
            </a:r>
            <a:r>
              <a:rPr lang="ko-KR" altLang="en-US" sz="1400" dirty="0" smtClean="0"/>
              <a:t> 잡고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주님의 기도</a:t>
            </a:r>
            <a:r>
              <a:rPr lang="ko-KR" altLang="en-US" sz="1400" dirty="0" smtClean="0"/>
              <a:t>를 바친다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dirty="0" smtClean="0"/>
              <a:t>다음 세 알을 차례로 넘기며 각각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성모송</a:t>
            </a:r>
            <a:r>
              <a:rPr lang="ko-KR" altLang="en-US" sz="1400" dirty="0" err="1" smtClean="0"/>
              <a:t>을</a:t>
            </a:r>
            <a:r>
              <a:rPr lang="ko-KR" altLang="en-US" sz="1400" dirty="0" smtClean="0"/>
              <a:t> 바친다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dirty="0" smtClean="0"/>
              <a:t>다음 </a:t>
            </a:r>
            <a:r>
              <a:rPr lang="ko-KR" altLang="en-US" sz="1400" dirty="0" err="1" smtClean="0"/>
              <a:t>묵주알을</a:t>
            </a:r>
            <a:r>
              <a:rPr lang="ko-KR" altLang="en-US" sz="1400" dirty="0" smtClean="0"/>
              <a:t> 잡고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머리를 숙이며</a:t>
            </a:r>
            <a:r>
              <a:rPr lang="en-US" altLang="ko-KR" sz="1400" dirty="0" smtClean="0"/>
              <a:t>)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영광송</a:t>
            </a:r>
            <a:r>
              <a:rPr lang="ko-KR" altLang="en-US" sz="1400" dirty="0" err="1" smtClean="0"/>
              <a:t>을</a:t>
            </a:r>
            <a:r>
              <a:rPr lang="ko-KR" altLang="en-US" sz="1400" dirty="0" smtClean="0"/>
              <a:t> 한 후</a:t>
            </a:r>
            <a:r>
              <a:rPr lang="en-US" altLang="ko-KR" sz="1400" dirty="0" smtClean="0"/>
              <a:t>, </a:t>
            </a:r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   </a:t>
            </a:r>
            <a:r>
              <a:rPr lang="ko-KR" altLang="en-US" sz="1400" dirty="0" smtClean="0"/>
              <a:t>묵상 주제인 환희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빛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고통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영광의 신비 중에서 하나를 택하여 신비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단을 외우고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주님의 기도를 묵상한다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77800" indent="-177800">
              <a:spcBef>
                <a:spcPts val="300"/>
              </a:spcBef>
            </a:pPr>
            <a:r>
              <a:rPr lang="ko-KR" altLang="en-US" sz="1400" dirty="0" smtClean="0"/>
              <a:t>   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월요일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환희의 신비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  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화요일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고통의 신비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</a:p>
          <a:p>
            <a:pPr marL="177800" indent="-177800"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</a:rPr>
              <a:t>     수요일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영광의 신비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  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목요일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빛의 신비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</a:p>
          <a:p>
            <a:pPr marL="177800" indent="-177800">
              <a:spcBef>
                <a:spcPts val="300"/>
              </a:spcBef>
            </a:pPr>
            <a:r>
              <a:rPr lang="ko-KR" altLang="en-US" sz="1400" b="1" dirty="0" smtClean="0">
                <a:solidFill>
                  <a:srgbClr val="0000FF"/>
                </a:solidFill>
              </a:rPr>
              <a:t>     금요일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고통의 신비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 토요일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환희의 신비</a:t>
            </a:r>
          </a:p>
          <a:p>
            <a:pPr marL="177800" indent="-177800">
              <a:spcBef>
                <a:spcPts val="300"/>
              </a:spcBef>
            </a:pPr>
            <a:r>
              <a:rPr lang="ko-KR" altLang="en-US" sz="1400" dirty="0" smtClean="0"/>
              <a:t>   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주일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일요일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) 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영광의 신비</a:t>
            </a:r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5) </a:t>
            </a:r>
            <a:r>
              <a:rPr lang="ko-KR" altLang="en-US" sz="1400" dirty="0" err="1" smtClean="0"/>
              <a:t>묵주알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10</a:t>
            </a:r>
            <a:r>
              <a:rPr lang="ko-KR" altLang="en-US" sz="1400" dirty="0" smtClean="0"/>
              <a:t>개를 넘기면서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성모송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10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번</a:t>
            </a:r>
            <a:r>
              <a:rPr lang="ko-KR" altLang="en-US" sz="1400" dirty="0" smtClean="0"/>
              <a:t>을 하는 동안 신비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단의 내용을 묵상한다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6) </a:t>
            </a:r>
            <a:r>
              <a:rPr lang="ko-KR" altLang="en-US" sz="1400" dirty="0" smtClean="0"/>
              <a:t>다음 알을 잡고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영광송과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구원송</a:t>
            </a:r>
            <a:r>
              <a:rPr lang="ko-KR" altLang="en-US" sz="1400" dirty="0" err="1" smtClean="0"/>
              <a:t>을</a:t>
            </a:r>
            <a:r>
              <a:rPr lang="ko-KR" altLang="en-US" sz="1400" dirty="0" smtClean="0"/>
              <a:t> 바치면서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단을 마친다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   </a:t>
            </a:r>
            <a:r>
              <a:rPr lang="en-US" altLang="ko-KR" sz="1400" b="1" dirty="0" smtClean="0"/>
              <a:t>(</a:t>
            </a:r>
            <a:r>
              <a:rPr lang="ko-KR" altLang="en-US" sz="1400" b="1" dirty="0" err="1" smtClean="0"/>
              <a:t>구원송은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및 평의회 </a:t>
            </a:r>
            <a:r>
              <a:rPr lang="ko-KR" altLang="en-US" sz="1400" b="1" dirty="0" err="1" smtClean="0"/>
              <a:t>회합시는</a:t>
            </a:r>
            <a:r>
              <a:rPr lang="ko-KR" altLang="en-US" sz="1400" b="1" dirty="0" smtClean="0"/>
              <a:t> 바치지 않음</a:t>
            </a:r>
            <a:r>
              <a:rPr lang="en-US" altLang="ko-KR" sz="1400" b="1" dirty="0" smtClean="0"/>
              <a:t>)</a:t>
            </a:r>
            <a:endParaRPr lang="ko-KR" altLang="en-US" sz="1400" b="1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7)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같은 방법으로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2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3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,4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5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</a:t>
            </a:r>
            <a:r>
              <a:rPr lang="ko-KR" altLang="en-US" sz="1400" dirty="0" smtClean="0"/>
              <a:t>을 바친다</a:t>
            </a:r>
            <a:r>
              <a:rPr lang="en-US" altLang="ko-KR" sz="1400" dirty="0" smtClean="0"/>
              <a:t>.</a:t>
            </a:r>
            <a:endParaRPr lang="ko-KR" altLang="en-US" sz="1400" dirty="0" smtClean="0"/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8) </a:t>
            </a:r>
            <a:r>
              <a:rPr lang="ko-KR" altLang="en-US" sz="1400" dirty="0" smtClean="0"/>
              <a:t>마지막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단의 </a:t>
            </a:r>
            <a:r>
              <a:rPr lang="ko-KR" altLang="en-US" sz="1400" dirty="0" err="1" smtClean="0"/>
              <a:t>영광송과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구원송을</a:t>
            </a:r>
            <a:r>
              <a:rPr lang="ko-KR" altLang="en-US" sz="1400" dirty="0" smtClean="0"/>
              <a:t> 바치면 이어서 </a:t>
            </a:r>
            <a:r>
              <a:rPr lang="ko-KR" altLang="en-US" sz="1400" b="1" dirty="0" smtClean="0"/>
              <a:t>성호경과 십자가에 친구</a:t>
            </a:r>
            <a:r>
              <a:rPr lang="en-US" altLang="ko-KR" sz="1400" b="1" dirty="0" smtClean="0"/>
              <a:t> </a:t>
            </a:r>
            <a:r>
              <a:rPr lang="ko-KR" altLang="en-US" sz="1400" dirty="0" smtClean="0"/>
              <a:t>함으로써 묵주기도를 마친다</a:t>
            </a:r>
            <a:r>
              <a:rPr lang="en-US" altLang="ko-KR" sz="1400" dirty="0" smtClean="0"/>
              <a:t>.</a:t>
            </a:r>
          </a:p>
          <a:p>
            <a:pPr marL="177800" indent="-177800">
              <a:spcBef>
                <a:spcPts val="600"/>
              </a:spcBef>
            </a:pPr>
            <a:r>
              <a:rPr lang="en-US" altLang="ko-KR" sz="1400" dirty="0" smtClean="0"/>
              <a:t>   (</a:t>
            </a:r>
            <a:r>
              <a:rPr lang="ko-KR" altLang="en-US" sz="1400" b="1" dirty="0" smtClean="0"/>
              <a:t>親口 친구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십자가의 예수상의 발에 입을 맞추는 행위</a:t>
            </a:r>
            <a:r>
              <a:rPr lang="en-US" altLang="ko-KR" sz="1400" dirty="0" smtClean="0"/>
              <a:t>)</a:t>
            </a:r>
            <a:endParaRPr lang="en-US" altLang="ko-KR" sz="1400" b="1" dirty="0" smtClean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7825" name="_x87727160" descr="EMB000018ccb7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851920" cy="47577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6215082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0000FF"/>
                </a:solidFill>
              </a:rPr>
              <a:t>구원송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1400" b="1" dirty="0" smtClean="0"/>
              <a:t>예수님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저희 죄를 용서하시며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저희를 </a:t>
            </a:r>
            <a:r>
              <a:rPr lang="ko-KR" altLang="en-US" sz="1400" b="1" dirty="0" err="1" smtClean="0"/>
              <a:t>지옥불에서</a:t>
            </a:r>
            <a:r>
              <a:rPr lang="ko-KR" altLang="en-US" sz="1400" b="1" dirty="0" smtClean="0"/>
              <a:t> 구하시고 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              </a:t>
            </a:r>
            <a:r>
              <a:rPr lang="ko-KR" altLang="en-US" sz="1400" b="1" dirty="0" smtClean="0"/>
              <a:t>연옥영혼을 돌보시며 가장 버림받은 영혼을 돌보소서</a:t>
            </a:r>
            <a:r>
              <a:rPr lang="en-US" altLang="ko-KR" sz="1400" b="1" dirty="0" smtClean="0"/>
              <a:t>. </a:t>
            </a:r>
            <a:endParaRPr lang="ko-KR" alt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9552" y="1714488"/>
            <a:ext cx="860444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① </a:t>
            </a:r>
            <a:r>
              <a:rPr lang="ko-KR" altLang="en-US" sz="1600" b="1" dirty="0" err="1" smtClean="0">
                <a:latin typeface="+mn-ea"/>
              </a:rPr>
              <a:t>성월별</a:t>
            </a:r>
            <a:r>
              <a:rPr lang="ko-KR" altLang="en-US" sz="1600" b="1" dirty="0" smtClean="0">
                <a:latin typeface="+mn-ea"/>
              </a:rPr>
              <a:t> 기도활동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3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err="1" smtClean="0">
                <a:latin typeface="+mn-ea"/>
              </a:rPr>
              <a:t>성요셉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:“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가정을 위한 기도</a:t>
            </a:r>
            <a:r>
              <a:rPr lang="ko-KR" altLang="en-US" sz="1600" dirty="0">
                <a:solidFill>
                  <a:srgbClr val="0000FF"/>
                </a:solidFill>
                <a:latin typeface="+mn-ea"/>
              </a:rPr>
              <a:t>” </a:t>
            </a:r>
            <a:r>
              <a:rPr lang="ko-KR" altLang="en-US" sz="1600" dirty="0">
                <a:latin typeface="+mn-ea"/>
              </a:rPr>
              <a:t>매일 봉헌하기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성모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성묵주기도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en-US" altLang="ko-KR" sz="1600" dirty="0" smtClean="0">
                <a:latin typeface="+mn-ea"/>
              </a:rPr>
              <a:t>1</a:t>
            </a:r>
            <a:r>
              <a:rPr lang="ko-KR" altLang="en-US" sz="1600" dirty="0" smtClean="0">
                <a:latin typeface="+mn-ea"/>
              </a:rPr>
              <a:t>회 봉헌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성전로비 성모상 앞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                             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성모성심께 바치는 봉헌기도</a:t>
            </a:r>
            <a:r>
              <a:rPr lang="ko-KR" altLang="en-US" sz="1600" dirty="0">
                <a:latin typeface="+mn-ea"/>
              </a:rPr>
              <a:t>” 매일 봉헌하기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6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예수성심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성체조배</a:t>
            </a:r>
            <a:r>
              <a:rPr lang="ko-KR" altLang="en-US" sz="1600" b="1" dirty="0">
                <a:latin typeface="+mn-ea"/>
              </a:rPr>
              <a:t>”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                     </a:t>
            </a:r>
            <a:r>
              <a:rPr lang="en-US" altLang="ko-KR" sz="1600" dirty="0" smtClean="0">
                <a:latin typeface="+mn-ea"/>
              </a:rPr>
              <a:t>        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예수성심께 바치는 봉헌기도</a:t>
            </a:r>
            <a:r>
              <a:rPr lang="ko-KR" altLang="en-US" sz="1600" dirty="0">
                <a:latin typeface="+mn-ea"/>
              </a:rPr>
              <a:t>” 매일 봉헌하기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en-US" altLang="ko-KR" sz="1600" dirty="0" smtClean="0">
                <a:latin typeface="+mn-ea"/>
              </a:rPr>
              <a:t>9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순교자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십자가의 길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◑ </a:t>
            </a:r>
            <a:r>
              <a:rPr lang="en-US" altLang="ko-KR" sz="1600" dirty="0">
                <a:latin typeface="+mn-ea"/>
              </a:rPr>
              <a:t>10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묵주기도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묵주기도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봉헌하기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성전로비 성모상 앞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 11</a:t>
            </a:r>
            <a:r>
              <a:rPr lang="ko-KR" altLang="en-US" sz="1600" dirty="0">
                <a:latin typeface="+mn-ea"/>
              </a:rPr>
              <a:t>월 </a:t>
            </a:r>
            <a:r>
              <a:rPr lang="ko-KR" altLang="en-US" sz="1600" dirty="0" smtClean="0">
                <a:latin typeface="+mn-ea"/>
              </a:rPr>
              <a:t>위령 </a:t>
            </a:r>
            <a:r>
              <a:rPr lang="ko-KR" altLang="en-US" sz="1600" dirty="0" err="1" smtClean="0">
                <a:latin typeface="+mn-ea"/>
              </a:rPr>
              <a:t>성월</a:t>
            </a:r>
            <a:r>
              <a:rPr lang="ko-KR" altLang="en-US" sz="1600" dirty="0" smtClean="0">
                <a:latin typeface="+mn-ea"/>
              </a:rPr>
              <a:t>   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“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성체조배</a:t>
            </a:r>
            <a:r>
              <a:rPr lang="ko-KR" altLang="en-US" sz="1600" b="1" dirty="0">
                <a:latin typeface="+mn-ea"/>
              </a:rPr>
              <a:t>” </a:t>
            </a:r>
            <a:r>
              <a:rPr lang="en-US" altLang="ko-KR" sz="1600" dirty="0">
                <a:latin typeface="+mn-ea"/>
              </a:rPr>
              <a:t>1</a:t>
            </a:r>
            <a:r>
              <a:rPr lang="ko-KR" altLang="en-US" sz="1600" dirty="0">
                <a:latin typeface="+mn-ea"/>
              </a:rPr>
              <a:t>회 이상 실시하기 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성전</a:t>
            </a:r>
            <a:r>
              <a:rPr lang="en-US" altLang="ko-KR" sz="1600" dirty="0">
                <a:latin typeface="+mn-ea"/>
              </a:rPr>
              <a:t>)</a:t>
            </a: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600" dirty="0" smtClean="0">
                <a:latin typeface="+mn-ea"/>
              </a:rPr>
              <a:t> </a:t>
            </a: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② </a:t>
            </a:r>
            <a:r>
              <a:rPr lang="ko-KR" altLang="en-US" sz="1600" b="1" dirty="0" smtClean="0">
                <a:latin typeface="+mn-ea"/>
              </a:rPr>
              <a:t>주요 행사계획</a:t>
            </a:r>
            <a:endParaRPr lang="en-US" altLang="ko-KR" sz="1600" b="1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아치에스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3/13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사순 </a:t>
            </a:r>
            <a:r>
              <a:rPr lang="en-US" altLang="ko-KR" sz="1600" dirty="0" smtClean="0"/>
              <a:t>5</a:t>
            </a:r>
            <a:r>
              <a:rPr lang="ko-KR" altLang="en-US" sz="1600" dirty="0" smtClean="0"/>
              <a:t>주일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연차총친목회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본당의 날 성지순례로 대체</a:t>
            </a:r>
          </a:p>
          <a:p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야외행사 </a:t>
            </a:r>
            <a:r>
              <a:rPr lang="en-US" altLang="ko-KR" sz="1600" dirty="0" smtClean="0"/>
              <a:t>&amp; Pr. </a:t>
            </a:r>
            <a:r>
              <a:rPr lang="ko-KR" altLang="en-US" sz="1600" dirty="0" smtClean="0"/>
              <a:t>친목회 </a:t>
            </a:r>
            <a:r>
              <a:rPr lang="en-US" altLang="ko-KR" sz="1600" dirty="0" smtClean="0"/>
              <a:t>: Pr.</a:t>
            </a:r>
            <a:r>
              <a:rPr lang="ko-KR" altLang="en-US" sz="1600" dirty="0" smtClean="0"/>
              <a:t>주관으로 실시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성지 및 유서 깊은 본당 방문 권장</a:t>
            </a:r>
            <a:r>
              <a:rPr lang="en-US" altLang="ko-KR" sz="1600" dirty="0" smtClean="0"/>
              <a:t>)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785786" y="107154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smtClean="0"/>
              <a:t>묵주기도 지향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레지아에</a:t>
            </a:r>
            <a:r>
              <a:rPr lang="ko-KR" altLang="en-US" dirty="0" smtClean="0"/>
              <a:t> 매년 지향 선정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     </a:t>
            </a:r>
            <a:r>
              <a:rPr lang="en-US" altLang="ko-KR" dirty="0" smtClean="0"/>
              <a:t>“</a:t>
            </a:r>
            <a:r>
              <a:rPr lang="ko-KR" altLang="en-US" b="1" dirty="0" smtClean="0">
                <a:solidFill>
                  <a:srgbClr val="0000FF"/>
                </a:solidFill>
              </a:rPr>
              <a:t>마산교구의 복음화와 </a:t>
            </a:r>
            <a:r>
              <a:rPr lang="ko-KR" altLang="en-US" b="1" dirty="0" err="1" smtClean="0">
                <a:solidFill>
                  <a:srgbClr val="0000FF"/>
                </a:solidFill>
              </a:rPr>
              <a:t>레지오</a:t>
            </a:r>
            <a:r>
              <a:rPr lang="ko-KR" altLang="en-US" b="1" dirty="0" smtClean="0">
                <a:solidFill>
                  <a:srgbClr val="0000FF"/>
                </a:solidFill>
              </a:rPr>
              <a:t> 단원들의 성화를 위해</a:t>
            </a:r>
            <a:r>
              <a:rPr lang="en-US" altLang="ko-KR" dirty="0" smtClean="0"/>
              <a:t>”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662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1214422"/>
            <a:ext cx="806489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맑은 고딕"/>
                <a:ea typeface="맑은 고딕"/>
              </a:rPr>
              <a:t>③</a:t>
            </a:r>
            <a:r>
              <a:rPr lang="ko-KR" altLang="en-US" sz="1600" b="1" dirty="0" smtClean="0">
                <a:latin typeface="+mn-ea"/>
              </a:rPr>
              <a:t> </a:t>
            </a:r>
            <a:r>
              <a:rPr lang="en-US" altLang="ko-KR" sz="1600" b="1" dirty="0" smtClean="0">
                <a:latin typeface="+mn-ea"/>
              </a:rPr>
              <a:t>2016</a:t>
            </a:r>
            <a:r>
              <a:rPr lang="ko-KR" altLang="en-US" sz="1600" b="1" dirty="0" smtClean="0">
                <a:latin typeface="+mn-ea"/>
              </a:rPr>
              <a:t>년 </a:t>
            </a:r>
            <a:r>
              <a:rPr lang="en-US" altLang="ko-KR" sz="1600" b="1" dirty="0" smtClean="0">
                <a:latin typeface="+mn-ea"/>
              </a:rPr>
              <a:t>Co. </a:t>
            </a:r>
            <a:r>
              <a:rPr lang="ko-KR" altLang="en-US" sz="1600" b="1" dirty="0" smtClean="0">
                <a:latin typeface="+mn-ea"/>
              </a:rPr>
              <a:t>목표</a:t>
            </a:r>
            <a:r>
              <a:rPr lang="en-US" altLang="ko-KR" sz="1600" b="1" dirty="0" smtClean="0">
                <a:latin typeface="+mn-ea"/>
              </a:rPr>
              <a:t> (</a:t>
            </a:r>
            <a:r>
              <a:rPr lang="ko-KR" altLang="en-US" sz="1600" b="1" dirty="0" err="1" smtClean="0">
                <a:latin typeface="+mn-ea"/>
              </a:rPr>
              <a:t>년말</a:t>
            </a:r>
            <a:r>
              <a:rPr lang="ko-KR" altLang="en-US" sz="1600" b="1" dirty="0" smtClean="0">
                <a:latin typeface="+mn-ea"/>
              </a:rPr>
              <a:t> 시상</a:t>
            </a:r>
            <a:r>
              <a:rPr lang="en-US" altLang="ko-KR" sz="1600" b="1" dirty="0" smtClean="0">
                <a:latin typeface="+mn-ea"/>
              </a:rPr>
              <a:t>) 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◑ </a:t>
            </a:r>
            <a:r>
              <a:rPr lang="ko-KR" altLang="en-US" sz="1600" dirty="0" err="1" smtClean="0">
                <a:latin typeface="+mn-ea"/>
              </a:rPr>
              <a:t>꾸리아별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개 이상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쁘레시디움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“분가 및 확장하기”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“예비자 모집 및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교리반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인도하기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” </a:t>
            </a:r>
            <a:endParaRPr lang="ko-KR" altLang="en-US" sz="1600" b="1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3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“냉담교우 </a:t>
            </a:r>
            <a:r>
              <a:rPr lang="ko-KR" altLang="en-US" sz="1600" b="1" dirty="0" err="1">
                <a:solidFill>
                  <a:srgbClr val="0000FF"/>
                </a:solidFill>
                <a:latin typeface="+mn-ea"/>
              </a:rPr>
              <a:t>회두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 달성하기”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ko-KR" altLang="en-US" sz="1600" dirty="0" err="1">
                <a:latin typeface="+mn-ea"/>
              </a:rPr>
              <a:t>쁘레시디움별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0000FF"/>
                </a:solidFill>
                <a:latin typeface="+mn-ea"/>
              </a:rPr>
              <a:t>2</a:t>
            </a:r>
            <a:r>
              <a:rPr lang="ko-KR" altLang="en-US" sz="1600" b="1" dirty="0">
                <a:solidFill>
                  <a:srgbClr val="0000FF"/>
                </a:solidFill>
                <a:latin typeface="+mn-ea"/>
              </a:rPr>
              <a:t>명 이상 “전입교우 행동단원 모집하기”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 </a:t>
            </a:r>
            <a:r>
              <a:rPr lang="ko-KR" altLang="en-US" sz="1600" dirty="0" smtClean="0">
                <a:latin typeface="+mn-ea"/>
              </a:rPr>
              <a:t>전 단원 </a:t>
            </a:r>
            <a:r>
              <a:rPr lang="ko-KR" altLang="en-US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루카복음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성경 쓰기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ko-KR" altLang="en-US" sz="1600" dirty="0" smtClean="0">
                <a:latin typeface="+mn-ea"/>
              </a:rPr>
              <a:t>활동 실시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④ </a:t>
            </a:r>
            <a:r>
              <a:rPr lang="ko-KR" altLang="en-US" sz="1600" b="1" dirty="0" smtClean="0">
                <a:latin typeface="+mn-ea"/>
                <a:ea typeface="맑은 고딕"/>
              </a:rPr>
              <a:t>교육</a:t>
            </a:r>
            <a:endParaRPr lang="ko-KR" altLang="en-US" sz="16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 ◑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단계 순회 기사교육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7/9∼10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본당 강당</a:t>
            </a:r>
            <a:r>
              <a:rPr lang="en-US" altLang="ko-KR" sz="1600" dirty="0" smtClean="0"/>
              <a:t>, 80</a:t>
            </a:r>
            <a:r>
              <a:rPr lang="ko-KR" altLang="en-US" sz="1600" dirty="0" smtClean="0"/>
              <a:t>명</a:t>
            </a:r>
            <a:r>
              <a:rPr lang="en-US" altLang="ko-KR" sz="1600" dirty="0" smtClean="0"/>
              <a:t>)</a:t>
            </a:r>
            <a:r>
              <a:rPr lang="ko-KR" altLang="en-US" sz="1600" dirty="0" smtClean="0">
                <a:latin typeface="+mn-ea"/>
              </a:rPr>
              <a:t> </a:t>
            </a: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 의무교육 </a:t>
            </a:r>
            <a:r>
              <a:rPr lang="en-US" altLang="ko-KR" sz="1600" dirty="0" smtClean="0"/>
              <a:t>: Pr. </a:t>
            </a:r>
            <a:r>
              <a:rPr lang="ko-KR" altLang="en-US" sz="1600" dirty="0" smtClean="0"/>
              <a:t>단장</a:t>
            </a:r>
            <a:r>
              <a:rPr lang="en-US" altLang="ko-KR" sz="1600" dirty="0" smtClean="0"/>
              <a:t>, </a:t>
            </a:r>
            <a:r>
              <a:rPr lang="en-US" altLang="ko-KR" sz="1600" b="1" dirty="0" smtClean="0"/>
              <a:t>9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일부터 매주 월요일</a:t>
            </a:r>
            <a:r>
              <a:rPr lang="en-US" altLang="ko-KR" sz="1600" b="1" dirty="0" smtClean="0"/>
              <a:t>(2</a:t>
            </a:r>
            <a:r>
              <a:rPr lang="ko-KR" altLang="en-US" sz="1600" b="1" dirty="0" smtClean="0"/>
              <a:t>주 </a:t>
            </a:r>
            <a:r>
              <a:rPr lang="en-US" altLang="ko-KR" sz="1600" b="1" dirty="0" smtClean="0"/>
              <a:t>4</a:t>
            </a:r>
            <a:r>
              <a:rPr lang="ko-KR" altLang="en-US" sz="1600" b="1" dirty="0" smtClean="0"/>
              <a:t>시간</a:t>
            </a:r>
            <a:r>
              <a:rPr lang="en-US" altLang="ko-KR" sz="1600" b="1" dirty="0" smtClean="0"/>
              <a:t>)</a:t>
            </a:r>
          </a:p>
          <a:p>
            <a:r>
              <a:rPr lang="en-US" altLang="ko-KR" sz="1600" b="1" dirty="0" smtClean="0"/>
              <a:t>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b="1" dirty="0" smtClean="0"/>
              <a:t> </a:t>
            </a:r>
            <a:r>
              <a:rPr lang="ko-KR" altLang="en-US" sz="1600" dirty="0" err="1" smtClean="0"/>
              <a:t>꾸리아별</a:t>
            </a:r>
            <a:r>
              <a:rPr lang="ko-KR" altLang="en-US" sz="1600" dirty="0" smtClean="0"/>
              <a:t> 피정 </a:t>
            </a:r>
            <a:r>
              <a:rPr lang="en-US" altLang="ko-KR" sz="1600" dirty="0" smtClean="0"/>
              <a:t>: 6∼7</a:t>
            </a:r>
            <a:r>
              <a:rPr lang="ko-KR" altLang="en-US" sz="1600" dirty="0" smtClean="0"/>
              <a:t>월 중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본당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일 피정 또는 성심원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박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일 침묵피정</a:t>
            </a:r>
            <a:r>
              <a:rPr lang="en-US" altLang="ko-KR" sz="1600" dirty="0" smtClean="0"/>
              <a:t>, Cu.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  <a:endParaRPr lang="ko-KR" altLang="en-US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  ◑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의무교육 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/>
              <a:t>5/10(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), 5/23(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전단원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(Co. 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dirty="0" smtClean="0"/>
              <a:t>단원 직책교육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부단장</a:t>
            </a:r>
            <a:r>
              <a:rPr lang="en-US" altLang="ko-KR" sz="1600" b="1" dirty="0" smtClean="0"/>
              <a:t>(4/25,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서기</a:t>
            </a:r>
            <a:r>
              <a:rPr lang="en-US" altLang="ko-KR" sz="1600" b="1" dirty="0" smtClean="0"/>
              <a:t>(6/20,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회계</a:t>
            </a:r>
            <a:r>
              <a:rPr lang="en-US" altLang="ko-KR" sz="1600" b="1" dirty="0" smtClean="0"/>
              <a:t>(7/25,</a:t>
            </a:r>
            <a:r>
              <a:rPr lang="ko-KR" altLang="en-US" sz="1600" b="1" dirty="0" smtClean="0"/>
              <a:t>월</a:t>
            </a:r>
            <a:r>
              <a:rPr lang="en-US" altLang="ko-KR" sz="1600" b="1" dirty="0" smtClean="0"/>
              <a:t>)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(Co.</a:t>
            </a:r>
            <a:r>
              <a:rPr lang="ko-KR" altLang="en-US" sz="1600" dirty="0" smtClean="0"/>
              <a:t>주관</a:t>
            </a:r>
            <a:r>
              <a:rPr lang="en-US" altLang="ko-K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  ◑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“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+mn-ea"/>
              </a:rPr>
              <a:t>레지오마리애</a:t>
            </a:r>
            <a:r>
              <a:rPr lang="ko-KR" altLang="en-US" sz="1600" b="1" dirty="0" smtClean="0">
                <a:solidFill>
                  <a:srgbClr val="0000FF"/>
                </a:solidFill>
                <a:latin typeface="+mn-ea"/>
              </a:rPr>
              <a:t> 관리 및 운영지침서</a:t>
            </a:r>
            <a:r>
              <a:rPr lang="ko-KR" altLang="en-US" sz="1600" b="1" dirty="0" smtClean="0">
                <a:latin typeface="+mn-ea"/>
              </a:rPr>
              <a:t>” </a:t>
            </a:r>
            <a:r>
              <a:rPr lang="ko-KR" altLang="en-US" sz="1600" dirty="0" smtClean="0">
                <a:latin typeface="+mn-ea"/>
              </a:rPr>
              <a:t>공부 </a:t>
            </a:r>
            <a:r>
              <a:rPr lang="en-US" altLang="ko-KR" sz="1600" dirty="0" smtClean="0">
                <a:latin typeface="+mn-ea"/>
              </a:rPr>
              <a:t>(Pr. </a:t>
            </a:r>
            <a:r>
              <a:rPr lang="ko-KR" altLang="en-US" sz="1600" dirty="0" err="1" smtClean="0">
                <a:latin typeface="+mn-ea"/>
              </a:rPr>
              <a:t>주회합시</a:t>
            </a:r>
            <a:r>
              <a:rPr lang="ko-KR" altLang="en-US" sz="1600" dirty="0" smtClean="0">
                <a:latin typeface="+mn-ea"/>
              </a:rPr>
              <a:t> </a:t>
            </a:r>
            <a:r>
              <a:rPr lang="ko-KR" altLang="en-US" sz="1600" dirty="0" err="1" smtClean="0">
                <a:latin typeface="+mn-ea"/>
              </a:rPr>
              <a:t>교본연구시</a:t>
            </a:r>
            <a:r>
              <a:rPr lang="en-US" altLang="ko-KR" sz="1600" dirty="0" smtClean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1077473"/>
            <a:ext cx="885831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1600" dirty="0" smtClean="0"/>
              <a:t>16. </a:t>
            </a:r>
            <a:r>
              <a:rPr lang="ko-KR" altLang="en-US" sz="1600" dirty="0" smtClean="0"/>
              <a:t>교구 평의회를 통하여 배당되는 기도나 신심행위 및 특별기도는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시간의 주간활동 의무에 포함되지 않는다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17. </a:t>
            </a:r>
            <a:r>
              <a:rPr lang="ko-KR" altLang="en-US" sz="1600" dirty="0" err="1" smtClean="0"/>
              <a:t>주회합에서</a:t>
            </a:r>
            <a:r>
              <a:rPr lang="ko-KR" altLang="en-US" sz="1600" dirty="0" smtClean="0"/>
              <a:t> 묵주기도를 바칠 때에는 개인 지향을 둘 수 있다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18. </a:t>
            </a:r>
            <a:r>
              <a:rPr lang="ko-KR" altLang="en-US" sz="1600" dirty="0" smtClean="0"/>
              <a:t>연도 활동은 별도로 활동배당을 하지 않아도 수행하고 활동보고 하는 것이 바람직하다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19. </a:t>
            </a:r>
            <a:r>
              <a:rPr lang="ko-KR" altLang="en-US" sz="1600" dirty="0" smtClean="0"/>
              <a:t>출석으로 인정되는 경우는 상급평의회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공식적 업무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순방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주관 회의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행사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교육</a:t>
            </a:r>
            <a:r>
              <a:rPr lang="en-US" altLang="ko-KR" sz="1600" dirty="0" smtClean="0"/>
              <a:t>/</a:t>
            </a:r>
            <a:r>
              <a:rPr lang="ko-KR" altLang="en-US" sz="1600" dirty="0" smtClean="0"/>
              <a:t>피정 </a:t>
            </a:r>
            <a:r>
              <a:rPr lang="ko-KR" altLang="en-US" sz="1600" dirty="0" err="1" smtClean="0"/>
              <a:t>참가시는</a:t>
            </a:r>
            <a:r>
              <a:rPr lang="ko-KR" altLang="en-US" sz="1600" dirty="0" smtClean="0"/>
              <a:t> 출석으로 인정된다</a:t>
            </a:r>
            <a:r>
              <a:rPr lang="en-US" altLang="ko-KR" sz="1600" dirty="0" smtClean="0"/>
              <a:t>. ( O )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20. 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주회합은</a:t>
            </a:r>
            <a:r>
              <a:rPr lang="ko-KR" altLang="en-US" sz="1600" dirty="0" smtClean="0"/>
              <a:t> 연휴나 여름 휴가철에 건너뛰거나 일정기간 쉬거나 할 수 있다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21.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제대보의</a:t>
            </a:r>
            <a:r>
              <a:rPr lang="ko-KR" altLang="en-US" sz="1600" dirty="0" smtClean="0"/>
              <a:t> “</a:t>
            </a:r>
            <a:r>
              <a:rPr lang="en-US" altLang="ko-KR" sz="1600" dirty="0" err="1" smtClean="0"/>
              <a:t>Lagio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Mariea</a:t>
            </a:r>
            <a:r>
              <a:rPr lang="en-US" altLang="ko-KR" sz="1600" dirty="0" smtClean="0"/>
              <a:t>" </a:t>
            </a:r>
            <a:r>
              <a:rPr lang="ko-KR" altLang="en-US" sz="1600" dirty="0" smtClean="0"/>
              <a:t>글자체는 붉은 색깔은 성령을 의미한다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22. </a:t>
            </a:r>
            <a:r>
              <a:rPr lang="ko-KR" altLang="en-US" sz="1600" dirty="0" smtClean="0"/>
              <a:t>건강이 좋지 않거나 고령단원은 단장의 허락으로 앉아서 기도할 수 있다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23. </a:t>
            </a:r>
            <a:r>
              <a:rPr lang="ko-KR" altLang="en-US" sz="1600" dirty="0" smtClean="0"/>
              <a:t>매월 첫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단장이 낭독하는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단원의 복무규정을 상훈이라 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24. </a:t>
            </a:r>
            <a:r>
              <a:rPr lang="ko-KR" altLang="en-US" sz="1600" dirty="0" smtClean="0"/>
              <a:t>단원은 한 주간에 최소한 </a:t>
            </a:r>
            <a:r>
              <a:rPr lang="en-US" altLang="ko-KR" sz="1600" dirty="0" smtClean="0"/>
              <a:t>2 </a:t>
            </a:r>
            <a:r>
              <a:rPr lang="ko-KR" altLang="en-US" sz="1600" dirty="0" smtClean="0"/>
              <a:t>시간을 실제로 활동에 바쳐야 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25. </a:t>
            </a:r>
            <a:r>
              <a:rPr lang="ko-KR" altLang="en-US" sz="1600" dirty="0" smtClean="0"/>
              <a:t>활동을 배당하는 일은 단원의 역할이며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활동을 수행하는 일은 단장의 의무이다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26. </a:t>
            </a:r>
            <a:r>
              <a:rPr lang="ko-KR" altLang="en-US" sz="1600" dirty="0" smtClean="0"/>
              <a:t>단장은 예비단원에게는 교본읽기를 활동으로 적극 배당한다</a:t>
            </a:r>
            <a:r>
              <a:rPr lang="en-US" altLang="ko-KR" sz="1600" dirty="0" smtClean="0"/>
              <a:t>. ( O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27.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단가를 부를 때는 </a:t>
            </a:r>
            <a:r>
              <a:rPr lang="ko-KR" altLang="en-US" sz="1600" dirty="0" err="1" smtClean="0"/>
              <a:t>주회합을</a:t>
            </a:r>
            <a:r>
              <a:rPr lang="ko-KR" altLang="en-US" sz="1600" dirty="0" smtClean="0"/>
              <a:t> 마치고 촛불을 끈 후 부를 수 있다</a:t>
            </a:r>
            <a:r>
              <a:rPr lang="en-US" altLang="ko-KR" sz="1600" dirty="0" smtClean="0"/>
              <a:t>. ( O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28.</a:t>
            </a:r>
            <a:r>
              <a:rPr lang="ko-KR" altLang="en-US" sz="1600" dirty="0" smtClean="0"/>
              <a:t> 비밀헌금 주머니를 돌릴 때에 탁자 위로 돌려도 된다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29. </a:t>
            </a:r>
            <a:r>
              <a:rPr lang="ko-KR" altLang="en-US" sz="1600" dirty="0" smtClean="0"/>
              <a:t>비밀헌금은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도중에 정리를 해도 된다</a:t>
            </a:r>
            <a:r>
              <a:rPr lang="en-US" altLang="ko-KR" sz="1600" dirty="0" smtClean="0"/>
              <a:t>. ( X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29. </a:t>
            </a:r>
            <a:r>
              <a:rPr lang="ko-KR" altLang="en-US" sz="1600" dirty="0" err="1" smtClean="0"/>
              <a:t>쁘레시디움의</a:t>
            </a:r>
            <a:r>
              <a:rPr lang="ko-KR" altLang="en-US" sz="1600" dirty="0" smtClean="0"/>
              <a:t> 구성인원은 지역의 특정 계층이나 특정 집단에 한정된 단원들로 구성할 수 있다</a:t>
            </a:r>
            <a:r>
              <a:rPr lang="en-US" altLang="ko-KR" sz="1600" dirty="0" smtClean="0"/>
              <a:t>. ( X )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활동계획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560" y="1214422"/>
            <a:ext cx="80648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b="1" dirty="0" smtClean="0">
                <a:latin typeface="+mn-ea"/>
                <a:ea typeface="맑은 고딕"/>
              </a:rPr>
              <a:t>⑤ </a:t>
            </a:r>
            <a:r>
              <a:rPr lang="ko-KR" altLang="en-US" sz="1600" b="1" dirty="0" smtClean="0">
                <a:latin typeface="+mn-ea"/>
                <a:ea typeface="맑은 고딕"/>
              </a:rPr>
              <a:t>구체적 활동</a:t>
            </a:r>
            <a:endParaRPr lang="ko-KR" altLang="en-US" sz="1600" b="1" dirty="0"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>
                <a:latin typeface="+mn-ea"/>
              </a:rPr>
              <a:t>  ◑ </a:t>
            </a:r>
            <a:r>
              <a:rPr lang="ko-KR" altLang="en-US" sz="1600" b="1" dirty="0" smtClean="0"/>
              <a:t>연도 활동 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 가족 연도 발생시 </a:t>
            </a:r>
            <a:r>
              <a:rPr lang="ko-KR" altLang="en-US" sz="1600" dirty="0" err="1" smtClean="0"/>
              <a:t>꾸리아</a:t>
            </a:r>
            <a:r>
              <a:rPr lang="ko-KR" altLang="en-US" sz="1600" dirty="0" smtClean="0"/>
              <a:t> 및 </a:t>
            </a:r>
            <a:r>
              <a:rPr lang="ko-KR" altLang="en-US" sz="1600" dirty="0" err="1" smtClean="0"/>
              <a:t>꼬미시움</a:t>
            </a:r>
            <a:r>
              <a:rPr lang="ko-KR" altLang="en-US" sz="1600" dirty="0" smtClean="0"/>
              <a:t> 단장에게 반드시 연락</a:t>
            </a: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smtClean="0"/>
              <a:t>오전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</a:t>
            </a:r>
            <a:r>
              <a:rPr lang="ko-KR" altLang="en-US" sz="1600" dirty="0" smtClean="0"/>
              <a:t>은 구역별 연도 및 봉사에 참여하고</a:t>
            </a: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smtClean="0"/>
              <a:t>저녁 </a:t>
            </a:r>
            <a:r>
              <a:rPr lang="ko-KR" altLang="en-US" sz="1600" dirty="0" err="1" smtClean="0"/>
              <a:t>주회합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은 주회합 후 연도 반드시 참석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ko-KR" altLang="en-US" sz="16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 ◑ </a:t>
            </a:r>
            <a:r>
              <a:rPr lang="ko-KR" altLang="en-US" sz="1600" b="1" dirty="0" err="1" smtClean="0"/>
              <a:t>레지오</a:t>
            </a:r>
            <a:r>
              <a:rPr lang="ko-KR" altLang="en-US" sz="1600" b="1" dirty="0" smtClean="0"/>
              <a:t> 단원 모집 활동 </a:t>
            </a:r>
            <a:endParaRPr lang="en-US" altLang="ko-KR" sz="1600" b="1" dirty="0" smtClean="0"/>
          </a:p>
          <a:p>
            <a:pPr>
              <a:spcBef>
                <a:spcPts val="600"/>
              </a:spcBef>
            </a:pPr>
            <a:r>
              <a:rPr lang="ko-KR" altLang="en-US" sz="1600" dirty="0" smtClean="0"/>
              <a:t>     </a:t>
            </a:r>
            <a:r>
              <a:rPr lang="en-US" altLang="ko-KR" sz="1600" dirty="0" smtClean="0"/>
              <a:t>-</a:t>
            </a:r>
            <a:r>
              <a:rPr lang="ko-KR" altLang="en-US" sz="1600" dirty="0" smtClean="0"/>
              <a:t>어깨띠 착용 후 </a:t>
            </a:r>
            <a:r>
              <a:rPr lang="ko-KR" altLang="en-US" sz="1600" dirty="0" err="1" smtClean="0"/>
              <a:t>새로오신</a:t>
            </a:r>
            <a:r>
              <a:rPr lang="ko-KR" altLang="en-US" sz="1600" dirty="0" smtClean="0"/>
              <a:t> 전입교우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단체 </a:t>
            </a:r>
            <a:r>
              <a:rPr lang="ko-KR" altLang="en-US" sz="1600" dirty="0" err="1" smtClean="0"/>
              <a:t>미가입</a:t>
            </a:r>
            <a:r>
              <a:rPr lang="ko-KR" altLang="en-US" sz="1600" dirty="0" smtClean="0"/>
              <a:t> 신자 대상으로 유인물 배부</a:t>
            </a: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err="1" smtClean="0"/>
              <a:t>쁘레시디움</a:t>
            </a:r>
            <a:r>
              <a:rPr lang="ko-KR" altLang="en-US" sz="1600" dirty="0" smtClean="0"/>
              <a:t> 단장 </a:t>
            </a:r>
            <a:r>
              <a:rPr lang="ko-KR" altLang="en-US" sz="1600" dirty="0" err="1" smtClean="0"/>
              <a:t>주관하에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9</a:t>
            </a:r>
            <a:r>
              <a:rPr lang="ko-KR" altLang="en-US" sz="1600" dirty="0" smtClean="0"/>
              <a:t>시 또는 </a:t>
            </a:r>
            <a:r>
              <a:rPr lang="en-US" altLang="ko-KR" sz="1600" dirty="0" smtClean="0"/>
              <a:t>10</a:t>
            </a:r>
            <a:r>
              <a:rPr lang="ko-KR" altLang="en-US" sz="1600" dirty="0" smtClean="0"/>
              <a:t>시 </a:t>
            </a:r>
            <a:r>
              <a:rPr lang="en-US" altLang="ko-KR" sz="1600" dirty="0" smtClean="0"/>
              <a:t>30</a:t>
            </a:r>
            <a:r>
              <a:rPr lang="ko-KR" altLang="en-US" sz="1600" dirty="0" smtClean="0"/>
              <a:t>분 미사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회만 실시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smtClean="0"/>
              <a:t>활동일정은 상반기</a:t>
            </a:r>
            <a:r>
              <a:rPr lang="en-US" altLang="ko-KR" sz="1600" dirty="0" smtClean="0"/>
              <a:t>(4</a:t>
            </a:r>
            <a:r>
              <a:rPr lang="ko-KR" altLang="en-US" sz="1600" dirty="0" smtClean="0"/>
              <a:t>월∽</a:t>
            </a:r>
            <a:r>
              <a:rPr lang="en-US" altLang="ko-KR" sz="1600" dirty="0" smtClean="0"/>
              <a:t>6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하반기</a:t>
            </a:r>
            <a:r>
              <a:rPr lang="en-US" altLang="ko-KR" sz="1600" dirty="0" smtClean="0"/>
              <a:t>(10</a:t>
            </a:r>
            <a:r>
              <a:rPr lang="ko-KR" altLang="en-US" sz="1600" dirty="0" smtClean="0"/>
              <a:t>월∽</a:t>
            </a:r>
            <a:r>
              <a:rPr lang="en-US" altLang="ko-KR" sz="1600" dirty="0" smtClean="0"/>
              <a:t>12</a:t>
            </a:r>
            <a:r>
              <a:rPr lang="ko-KR" altLang="en-US" sz="1600" dirty="0" smtClean="0"/>
              <a:t>월</a:t>
            </a:r>
            <a:r>
              <a:rPr lang="en-US" altLang="ko-KR" sz="1600" dirty="0" smtClean="0"/>
              <a:t>) 2</a:t>
            </a:r>
            <a:r>
              <a:rPr lang="ko-KR" altLang="en-US" sz="1600" dirty="0" smtClean="0"/>
              <a:t>회 실시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ko-KR" sz="1600" b="1" dirty="0" smtClean="0"/>
          </a:p>
          <a:p>
            <a:pPr>
              <a:spcBef>
                <a:spcPts val="600"/>
              </a:spcBef>
            </a:pPr>
            <a:r>
              <a:rPr lang="en-US" altLang="ko-KR" sz="1600" b="1" dirty="0" smtClean="0"/>
              <a:t>  </a:t>
            </a:r>
            <a:r>
              <a:rPr lang="ko-KR" altLang="en-US" sz="1600" dirty="0" smtClean="0">
                <a:latin typeface="+mn-ea"/>
              </a:rPr>
              <a:t>◑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순방강화 및 선서단원 돌보기</a:t>
            </a:r>
            <a:endParaRPr lang="en-US" altLang="ko-KR" sz="16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600" dirty="0" smtClean="0">
                <a:latin typeface="+mn-ea"/>
              </a:rPr>
              <a:t>     -</a:t>
            </a:r>
            <a:r>
              <a:rPr lang="ko-KR" altLang="en-US" sz="1600" dirty="0" smtClean="0"/>
              <a:t>평의회 간부는 주간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야간 나누어 순방 실시 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</a:t>
            </a:r>
            <a:r>
              <a:rPr lang="ko-KR" altLang="en-US" sz="1600" dirty="0" smtClean="0"/>
              <a:t>평의회 단장이 </a:t>
            </a:r>
            <a:r>
              <a:rPr lang="en-US" altLang="ko-KR" sz="1600" dirty="0" smtClean="0"/>
              <a:t>Pr. </a:t>
            </a:r>
            <a:r>
              <a:rPr lang="ko-KR" altLang="en-US" sz="1600" dirty="0" smtClean="0"/>
              <a:t>선서 단원 은색 </a:t>
            </a:r>
            <a:r>
              <a:rPr lang="ko-KR" altLang="en-US" sz="1600" dirty="0" err="1" smtClean="0"/>
              <a:t>벡실리나</a:t>
            </a:r>
            <a:r>
              <a:rPr lang="ko-KR" altLang="en-US" sz="1600" dirty="0" smtClean="0"/>
              <a:t> 달아주기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     -Pr.</a:t>
            </a:r>
            <a:r>
              <a:rPr lang="ko-KR" altLang="en-US" sz="1600" dirty="0" smtClean="0"/>
              <a:t>단장은 단원 선서 </a:t>
            </a:r>
            <a:r>
              <a:rPr lang="en-US" altLang="ko-KR" sz="1600" dirty="0" smtClean="0"/>
              <a:t>2</a:t>
            </a:r>
            <a:r>
              <a:rPr lang="ko-KR" altLang="en-US" sz="1600" dirty="0" smtClean="0"/>
              <a:t>주전 주임신부님께 안수 및 축복 요청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휴먼편지체" pitchFamily="18" charset="-127"/>
                <a:ea typeface="휴먼편지체" pitchFamily="18" charset="-127"/>
              </a:rPr>
              <a:t>진주조개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와 같은 마음을 가진 </a:t>
            </a:r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단원</a:t>
            </a:r>
            <a:endParaRPr lang="ko-KR" altLang="en-US" sz="2000" b="1" dirty="0">
              <a:latin typeface="휴먼편지체" pitchFamily="18" charset="-127"/>
              <a:ea typeface="휴먼편지체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/>
          <p:cNvSpPr/>
          <p:nvPr/>
        </p:nvSpPr>
        <p:spPr>
          <a:xfrm>
            <a:off x="179512" y="3140968"/>
            <a:ext cx="4392488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진주조개 </a:t>
            </a:r>
            <a:r>
              <a:rPr lang="ko-KR" altLang="en-US" sz="1400" b="1" u="sng" dirty="0" err="1" smtClean="0">
                <a:latin typeface="휴먼편지체" pitchFamily="18" charset="-127"/>
                <a:ea typeface="휴먼편지체" pitchFamily="18" charset="-127"/>
              </a:rPr>
              <a:t>를</a:t>
            </a: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 닮은 </a:t>
            </a:r>
            <a:r>
              <a:rPr lang="ko-KR" altLang="en-US" sz="1400" b="1" u="sng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u="sng" dirty="0" smtClean="0">
                <a:latin typeface="휴먼편지체" pitchFamily="18" charset="-127"/>
                <a:ea typeface="휴먼편지체" pitchFamily="18" charset="-127"/>
              </a:rPr>
              <a:t> 단원</a:t>
            </a:r>
            <a:endParaRPr lang="en-US" altLang="ko-KR" sz="1400" b="1" u="sng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진주조개는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작은 모래나 자갈이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들어가면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아라고나이트라는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물질을 분비하여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이물질을 감싸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게 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이것이 점점 자라면서 조개의 몸은 이 돌멩이 때문에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계속 쓰라리고 아픔 과 불편함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을 느끼며 살아갑니다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하지만 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년이 지난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다음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진주조개는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 이 돌멩이를 아름다운 진주라는 보석으로 탄생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시킵니다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 </a:t>
            </a:r>
            <a:r>
              <a:rPr lang="ko-KR" altLang="en-US" sz="1400" b="1" dirty="0" err="1" smtClean="0"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단원들은 이 진주조개와 같은 삶을 사는 것이 아닌가 생각해 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endParaRPr lang="en-US" altLang="ko-KR" sz="6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우리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레지오</a:t>
            </a: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 단원들은 배려와 이해하는 마음을 가지고 봉사를 하는 성모님께 선택 받은 존재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들입니다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716016" y="1124744"/>
            <a:ext cx="4319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ko-KR" altLang="en-US" sz="1600" b="1" u="sng" dirty="0" smtClean="0">
                <a:latin typeface="휴먼편지체" pitchFamily="18" charset="-127"/>
                <a:ea typeface="휴먼편지체" pitchFamily="18" charset="-127"/>
              </a:rPr>
              <a:t>당신 가슴이 보석입니다</a:t>
            </a:r>
            <a:r>
              <a:rPr lang="en-US" altLang="ko-KR" sz="1600" b="1" u="sng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8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바다 속에 조개 하나가 살고 있었습니다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어느 날 조개는 이웃에 사는 조개를 만나 하소연을 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내 몸에 아주 귀찮은 것이 있어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무겁고 둥글게 생겼는데 아주 귀찮고 불편해”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그러자 이웃에 사는 조개는 아주 거만한 표정으로 말했습니다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나는 아주 건강해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몸 속에 아무것도 이상한 것이 없지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나는 정말 건강해”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“좋겠다</a:t>
            </a:r>
            <a:r>
              <a:rPr lang="en-US" altLang="ko-KR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FF0000"/>
                </a:solidFill>
                <a:latin typeface="휴먼편지체" pitchFamily="18" charset="-127"/>
                <a:ea typeface="휴먼편지체" pitchFamily="18" charset="-127"/>
              </a:rPr>
              <a:t>난 정말 이 둥글고 무거운 것 때문에 살 수가 없어”</a:t>
            </a:r>
            <a:endParaRPr lang="en-US" altLang="ko-KR" sz="1400" b="1" dirty="0" smtClean="0">
              <a:solidFill>
                <a:srgbClr val="FF0000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 때 이웃에 사는 게 한 마리가 지나가다 조개들의 이야기를 들었습니다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그리곤 건강하다고 자랑하는 조개에게 말했습니다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endParaRPr lang="en-US" altLang="ko-KR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너는 건강하지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?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물론 </a:t>
            </a:r>
            <a:r>
              <a:rPr lang="ko-KR" altLang="en-US" sz="1400" b="1" dirty="0" err="1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그럴거야</a:t>
            </a:r>
            <a:r>
              <a:rPr lang="en-US" altLang="ko-KR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solidFill>
                  <a:srgbClr val="0000FF"/>
                </a:solidFill>
                <a:latin typeface="휴먼편지체" pitchFamily="18" charset="-127"/>
                <a:ea typeface="휴먼편지체" pitchFamily="18" charset="-127"/>
              </a:rPr>
              <a:t>하지만 네 이웃이 참아내고 있는 그 고통스러운 것은 정말 진귀한 진주란다”</a:t>
            </a:r>
            <a:endParaRPr lang="en-US" altLang="ko-KR" sz="1400" b="1" dirty="0" smtClean="0">
              <a:solidFill>
                <a:srgbClr val="0000FF"/>
              </a:solidFill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endParaRPr lang="ko-KR" altLang="en-US" sz="300" b="1" dirty="0" smtClean="0">
              <a:latin typeface="휴먼편지체" pitchFamily="18" charset="-127"/>
              <a:ea typeface="휴먼편지체" pitchFamily="18" charset="-127"/>
            </a:endParaRP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그렇습니다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 조개가 간직하고 있는 고통은 바로 진주입니다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sz="1400" b="1" dirty="0" err="1" smtClean="0">
                <a:latin typeface="휴먼편지체" pitchFamily="18" charset="-127"/>
                <a:ea typeface="휴먼편지체" pitchFamily="18" charset="-127"/>
              </a:rPr>
              <a:t>아릅답고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진귀한 진주를 간직하려면 그만큼의 고통을 감수해야 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우리는 가족과 친구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그리고 사랑하는 사람을 곁에 두고 삽니다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그러나 아무리 사랑하는 사람이라도 고통을 주곤 합니다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사랑과 행복은 고통스러운 짐을 짊어져야 하는 것입니다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>
              <a:spcBef>
                <a:spcPts val="200"/>
              </a:spcBef>
            </a:pP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우리가 잊고 있는 보물이란 고통스럽지만 함께 해야 할 바로 그 사랑입니다</a:t>
            </a:r>
            <a:r>
              <a:rPr lang="en-US" altLang="ko-KR" sz="14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2995"/>
          <a:stretch>
            <a:fillRect/>
          </a:stretch>
        </p:blipFill>
        <p:spPr bwMode="auto">
          <a:xfrm>
            <a:off x="1187624" y="1268760"/>
            <a:ext cx="21710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단원은 </a:t>
            </a:r>
            <a:r>
              <a:rPr lang="ko-KR" altLang="en-US" sz="20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이랬으면</a:t>
            </a:r>
            <a:r>
              <a:rPr lang="en-US" altLang="ko-KR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…….?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22"/>
          <p:cNvGrpSpPr/>
          <p:nvPr/>
        </p:nvGrpSpPr>
        <p:grpSpPr>
          <a:xfrm rot="10426083">
            <a:off x="5532911" y="1259250"/>
            <a:ext cx="3240360" cy="1375243"/>
            <a:chOff x="5364088" y="1268760"/>
            <a:chExt cx="3240360" cy="1375243"/>
          </a:xfrm>
        </p:grpSpPr>
        <p:sp>
          <p:nvSpPr>
            <p:cNvPr id="17" name="타원 16"/>
            <p:cNvSpPr/>
            <p:nvPr/>
          </p:nvSpPr>
          <p:spPr>
            <a:xfrm rot="11168332">
              <a:off x="5364088" y="1268760"/>
              <a:ext cx="720080" cy="72008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 rot="11168332">
              <a:off x="6019902" y="1850821"/>
              <a:ext cx="576064" cy="5760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 rot="11168332">
              <a:off x="6849552" y="2211955"/>
              <a:ext cx="432048" cy="432048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/>
          </p:nvSpPr>
          <p:spPr>
            <a:xfrm rot="11168332">
              <a:off x="7524328" y="2348880"/>
              <a:ext cx="288032" cy="288032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 rot="11168332" flipV="1">
              <a:off x="8028384" y="2420888"/>
              <a:ext cx="216024" cy="21602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 rot="11168332" flipV="1">
              <a:off x="8460432" y="2420888"/>
              <a:ext cx="144016" cy="144016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899592" y="1412776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쓰고 있는 열쇠는 항상 빛난다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녹 쓰는 열쇠는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언제나 손에 닿아 빛납니다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그러나 지하철이나 창고 같이 자주 쓰지 않는 열쇠는 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녹이 슬거나 색깔이 변해 있기 마련입니다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나 자신이 어떤 열쇠인가를 한 번 생각해 보면 어떨까요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?  </a:t>
            </a:r>
          </a:p>
          <a:p>
            <a:pPr>
              <a:lnSpc>
                <a:spcPct val="150000"/>
              </a:lnSpc>
            </a:pPr>
            <a:endParaRPr lang="en-US" altLang="ko-KR" sz="8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여러분은 나에게 쓰고 있는 열쇠가 되어 항상 빛나고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나 또한 여러분에게 항상 빛나는 쓰고 있는 열쇠가 되기 위해 애쓰겠습니다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그래서 성모님과의 만남이 빛나는 시간으로 이어지도록 하여야 합니다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다함께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합시다</a:t>
            </a:r>
            <a:r>
              <a:rPr lang="en-US" altLang="ko-KR" sz="2000" b="1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2000" b="1" dirty="0">
              <a:latin typeface="휴먼편지체" pitchFamily="18" charset="-127"/>
              <a:ea typeface="휴먼편지체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375570" cy="33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827584" y="1700808"/>
            <a:ext cx="32403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창원 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2 Co.</a:t>
            </a:r>
          </a:p>
          <a:p>
            <a:pPr algn="ctr"/>
            <a:r>
              <a:rPr lang="ko-KR" altLang="en-US" sz="3600" b="1" dirty="0" err="1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레지오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단원님</a:t>
            </a:r>
            <a:endParaRPr lang="en-US" altLang="ko-KR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algn="ctr"/>
            <a:endParaRPr lang="en-US" altLang="ko-KR" sz="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5" b="12198"/>
          <a:stretch>
            <a:fillRect/>
          </a:stretch>
        </p:blipFill>
        <p:spPr bwMode="auto">
          <a:xfrm>
            <a:off x="6012160" y="5273824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068960"/>
            <a:ext cx="1866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4293096"/>
            <a:ext cx="47160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3050" algn="ctr"/>
            <a:r>
              <a:rPr lang="ko-KR" altLang="en-US" sz="3600" b="1" dirty="0" err="1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피그말리온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효과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!!!</a:t>
            </a: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① 그렇게 생각하고</a:t>
            </a:r>
            <a:endParaRPr lang="en-US" altLang="ko-KR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endParaRPr lang="en-US" altLang="ko-KR" sz="1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② 그렇게 염원하면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 </a:t>
            </a:r>
            <a:endParaRPr lang="ko-KR" altLang="en-US" sz="36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endParaRPr lang="en-US" altLang="ko-KR" sz="100" b="1" dirty="0" smtClean="0">
              <a:solidFill>
                <a:srgbClr val="0000FF"/>
              </a:solidFill>
              <a:latin typeface="HY바다M" pitchFamily="18" charset="-127"/>
              <a:ea typeface="HY바다M" pitchFamily="18" charset="-127"/>
            </a:endParaRPr>
          </a:p>
          <a:p>
            <a:pPr indent="-273050"/>
            <a:r>
              <a:rPr lang="ko-KR" altLang="en-US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③ 그렇게 이루어진다</a:t>
            </a:r>
            <a:r>
              <a:rPr lang="en-US" altLang="ko-KR" sz="3600" b="1" dirty="0" smtClean="0">
                <a:solidFill>
                  <a:srgbClr val="0000FF"/>
                </a:solidFill>
                <a:latin typeface="HY바다M" pitchFamily="18" charset="-127"/>
                <a:ea typeface="HY바다M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마침기도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3995936" y="980728"/>
            <a:ext cx="5148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세례자 성 요한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 베드로와 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바오로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endParaRPr lang="en-US" altLang="ko-KR" sz="6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마리아의 깃발 아래 모여 봉사하는 저희에게 주님께 대한 온전한 믿음과 마리아께 대한 굳은 신뢰심을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이로써 저희는 세상을 정복하렵니다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사랑으로 불타는 힘찬 믿음을 저희에게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믿음으로써 주님을 사랑하는 순 수한 지향으로 저희의 모든 사명을 완수하고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이웃 안에서 항상 주님을 뵙고 섬기렵니다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바위와 같이 튼튼하고 흔들리지 않는 믿음을 저희에게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튼튼한 믿음을 통하여 삶의 십자가와 노고와 실패 속에서도 평온하고 꿋꿋하게 나 아가렵니다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힘을 북돋우는 용감한 믿음을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용감한 믿음에 힘입어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하느님의 영광과 영혼들의 구원을 위 해 큰일을 서슴지 않고 떠맡아 완수하렵니다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불기둥이 될 믿음을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이 믿음으로써 저희가 한데 뭉쳐 나아가며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하느님의 무한한 사랑의 불을 온 누리에 밝히어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어둠과 죽음의 그늘 밑에 있는 모든 이를 깨우치렵니다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  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미지근한 이들을 열정으로 불태우고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죄로 죽은 영혼들을 다시 살아나게 하렵니다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그리하여 마침내 한평생 싸움이 끝난 다음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레지오가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한 사람도 빠짐없이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주님의 사랑과 영광의 나라에서 다시 모일 수 있도록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저희의 발걸음을 평화의 길로 인도하는 믿음을 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세상을 떠난 저희 </a:t>
            </a:r>
            <a:r>
              <a:rPr lang="ko-KR" altLang="en-US" sz="1400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 단원들과 세상을 떠난 모든 신자들의 영혼이 하느님의 자비로 평화의 안식을 얻게 하소서</a:t>
            </a:r>
            <a:r>
              <a:rPr lang="en-US" altLang="ko-KR" sz="1400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◎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아멘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1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1000" contrast="29000"/>
          </a:blip>
          <a:srcRect/>
          <a:stretch>
            <a:fillRect/>
          </a:stretch>
        </p:blipFill>
        <p:spPr bwMode="auto">
          <a:xfrm>
            <a:off x="1043608" y="1268760"/>
            <a:ext cx="2148458" cy="2294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직사각형 8"/>
          <p:cNvSpPr/>
          <p:nvPr/>
        </p:nvSpPr>
        <p:spPr>
          <a:xfrm>
            <a:off x="72008" y="3717032"/>
            <a:ext cx="3995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+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성부와 성자와 성령의 이름으로</a:t>
            </a:r>
            <a:r>
              <a:rPr lang="en-US" altLang="ko-KR" sz="1400" b="1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1400" b="1" dirty="0" smtClean="0">
                <a:latin typeface="HY견명조" pitchFamily="18" charset="-127"/>
                <a:ea typeface="HY견명조" pitchFamily="18" charset="-127"/>
              </a:rPr>
              <a:t> 아멘</a:t>
            </a:r>
            <a:endParaRPr lang="en-US" altLang="ko-KR" sz="1400" b="1" dirty="0" smtClean="0">
              <a:latin typeface="HY견명조" pitchFamily="18" charset="-127"/>
              <a:ea typeface="HY견명조" pitchFamily="18" charset="-127"/>
            </a:endParaRPr>
          </a:p>
          <a:p>
            <a:endParaRPr lang="en-US" altLang="ko-KR" sz="6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거룩하신 천주의 성모님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지켜 주시고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어려울 때 저희가 드리는 간절한 기도를 물리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치지 마소서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또한 온갖 위험에서 언제나 </a:t>
            </a:r>
            <a:endParaRPr lang="en-US" altLang="ko-KR" sz="1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지켜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영화롭고 복되신 동정녀여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티 없이 깨끗하신 마리아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   모든 은총의 중재자시여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   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미카엘과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 성 </a:t>
            </a:r>
            <a:r>
              <a:rPr lang="ko-KR" altLang="en-US" sz="1400" dirty="0" err="1" smtClean="0">
                <a:latin typeface="HY견명조" pitchFamily="18" charset="-127"/>
                <a:ea typeface="HY견명조" pitchFamily="18" charset="-127"/>
              </a:rPr>
              <a:t>가브리엘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○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성모님의 천상 군단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모든 천사들이여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,</a:t>
            </a:r>
          </a:p>
          <a:p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● </a:t>
            </a:r>
            <a:r>
              <a:rPr lang="ko-KR" altLang="en-US" sz="1400" dirty="0" smtClean="0">
                <a:latin typeface="HY견명조" pitchFamily="18" charset="-127"/>
                <a:ea typeface="HY견명조" pitchFamily="18" charset="-127"/>
              </a:rPr>
              <a:t>저희를 위하여 빌어 주소서</a:t>
            </a:r>
            <a:r>
              <a:rPr lang="en-US" altLang="ko-KR" sz="14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</p:txBody>
      </p:sp>
      <p:sp>
        <p:nvSpPr>
          <p:cNvPr id="10" name="타원 9"/>
          <p:cNvSpPr/>
          <p:nvPr/>
        </p:nvSpPr>
        <p:spPr>
          <a:xfrm>
            <a:off x="3059832" y="3068960"/>
            <a:ext cx="720080" cy="7200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39552" y="980728"/>
            <a:ext cx="720080" cy="7200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46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소양문제 정답</a:t>
            </a:r>
            <a:endParaRPr lang="ko-KR" altLang="en-US" sz="2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42844" y="928670"/>
            <a:ext cx="8858312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주관식 문제 </a:t>
            </a:r>
            <a:endParaRPr lang="ko-KR" altLang="en-US" dirty="0" smtClean="0"/>
          </a:p>
          <a:p>
            <a:pPr>
              <a:spcBef>
                <a:spcPts val="600"/>
              </a:spcBef>
            </a:pPr>
            <a:endParaRPr lang="en-US" altLang="ko-KR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1. </a:t>
            </a:r>
            <a:r>
              <a:rPr lang="ko-KR" altLang="en-US" sz="1600" dirty="0" smtClean="0"/>
              <a:t>묵주기도가 끝난 후 도착한 지각 단원은 혼자서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시작기도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를 바친 후 </a:t>
            </a:r>
            <a:r>
              <a:rPr lang="ko-KR" altLang="en-US" sz="1600" dirty="0" err="1" smtClean="0"/>
              <a:t>주회합에</a:t>
            </a:r>
            <a:r>
              <a:rPr lang="ko-KR" altLang="en-US" sz="1600" dirty="0" smtClean="0"/>
              <a:t> 합류한다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2. </a:t>
            </a:r>
            <a:r>
              <a:rPr lang="ko-KR" altLang="en-US" sz="1600" dirty="0" smtClean="0"/>
              <a:t>묵주기도 중일 때 도착한 지각 단원은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시작기도</a:t>
            </a:r>
            <a:r>
              <a:rPr lang="en-US" altLang="ko-KR" sz="1600" dirty="0" smtClean="0"/>
              <a:t> ) </a:t>
            </a:r>
            <a:r>
              <a:rPr lang="ko-KR" altLang="en-US" sz="1600" dirty="0" smtClean="0"/>
              <a:t>바친 다음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묵주기도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에 동참한다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3. </a:t>
            </a:r>
            <a:r>
              <a:rPr lang="ko-KR" altLang="en-US" sz="1600" dirty="0" err="1" smtClean="0"/>
              <a:t>까떼나를</a:t>
            </a:r>
            <a:r>
              <a:rPr lang="ko-KR" altLang="en-US" sz="1600" dirty="0" smtClean="0"/>
              <a:t> 바친 후 도착한 지각 단원은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시작기도</a:t>
            </a:r>
            <a:r>
              <a:rPr lang="en-US" altLang="ko-KR" sz="1600" dirty="0" smtClean="0"/>
              <a:t> ) </a:t>
            </a:r>
            <a:r>
              <a:rPr lang="ko-KR" altLang="en-US" sz="1600" dirty="0" smtClean="0"/>
              <a:t>와 </a:t>
            </a:r>
            <a:r>
              <a:rPr lang="en-US" altLang="ko-KR" sz="1600" dirty="0" smtClean="0"/>
              <a:t>(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까떼나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바친 후 </a:t>
            </a:r>
            <a:r>
              <a:rPr lang="ko-KR" altLang="en-US" sz="1600" dirty="0" err="1" smtClean="0"/>
              <a:t>주회합에</a:t>
            </a:r>
            <a:r>
              <a:rPr lang="ko-KR" altLang="en-US" sz="1600" dirty="0" smtClean="0"/>
              <a:t> 합류한다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4. </a:t>
            </a:r>
            <a:r>
              <a:rPr lang="ko-KR" altLang="en-US" sz="1600" dirty="0" smtClean="0"/>
              <a:t>조퇴 단원은 단장의 허락을 받아 아직 바치지 못한 기도와 </a:t>
            </a:r>
            <a:r>
              <a:rPr lang="en-US" altLang="ko-KR" sz="1600" dirty="0" smtClean="0"/>
              <a:t>(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마침기도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를 바친 후 자리를 뜬다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5. </a:t>
            </a:r>
            <a:r>
              <a:rPr lang="ko-KR" altLang="en-US" sz="1600" dirty="0" err="1" smtClean="0"/>
              <a:t>벡실리움은</a:t>
            </a:r>
            <a:r>
              <a:rPr lang="ko-KR" altLang="en-US" sz="1600" dirty="0" smtClean="0"/>
              <a:t> 성모상 중심에서 앞으로 </a:t>
            </a:r>
            <a:r>
              <a:rPr lang="en-US" altLang="ko-KR" sz="1600" dirty="0" smtClean="0"/>
              <a:t>( </a:t>
            </a:r>
            <a:r>
              <a:rPr lang="en-US" altLang="ko-KR" sz="1600" dirty="0" smtClean="0">
                <a:solidFill>
                  <a:srgbClr val="0000FF"/>
                </a:solidFill>
              </a:rPr>
              <a:t>15</a:t>
            </a:r>
            <a:r>
              <a:rPr lang="en-US" altLang="ko-KR" sz="1600" dirty="0" smtClean="0"/>
              <a:t> ) cm, </a:t>
            </a:r>
            <a:r>
              <a:rPr lang="ko-KR" altLang="en-US" sz="1600" dirty="0" smtClean="0"/>
              <a:t>오른쪽으로 </a:t>
            </a:r>
            <a:r>
              <a:rPr lang="en-US" altLang="ko-KR" sz="1600" dirty="0" smtClean="0"/>
              <a:t>( </a:t>
            </a:r>
            <a:r>
              <a:rPr lang="en-US" altLang="ko-KR" sz="1600" dirty="0" smtClean="0">
                <a:solidFill>
                  <a:srgbClr val="0000FF"/>
                </a:solidFill>
              </a:rPr>
              <a:t>15</a:t>
            </a:r>
            <a:r>
              <a:rPr lang="en-US" altLang="ko-KR" sz="1600" dirty="0" smtClean="0"/>
              <a:t> ) cm</a:t>
            </a:r>
            <a:r>
              <a:rPr lang="ko-KR" altLang="en-US" sz="1600" dirty="0" smtClean="0"/>
              <a:t>에 놓는다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6. </a:t>
            </a:r>
            <a:r>
              <a:rPr lang="ko-KR" altLang="en-US" sz="1600" dirty="0" err="1" smtClean="0"/>
              <a:t>쁘레시디움이나</a:t>
            </a:r>
            <a:r>
              <a:rPr lang="ko-KR" altLang="en-US" sz="1600" dirty="0" smtClean="0"/>
              <a:t> 평의회의 고유 이름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호도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는 성모님의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호칭</a:t>
            </a:r>
            <a:r>
              <a:rPr lang="en-US" altLang="ko-KR" sz="1600" dirty="0" smtClean="0"/>
              <a:t> ), </a:t>
            </a:r>
            <a:r>
              <a:rPr lang="ko-KR" altLang="en-US" sz="1600" dirty="0" smtClean="0"/>
              <a:t>성모님의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특전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), </a:t>
            </a:r>
            <a:r>
              <a:rPr lang="ko-KR" altLang="en-US" sz="1600" dirty="0" smtClean="0"/>
              <a:t>성모님의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행적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따 올 수 있다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7. </a:t>
            </a:r>
            <a:r>
              <a:rPr lang="ko-KR" altLang="en-US" sz="1600" dirty="0" err="1" smtClean="0"/>
              <a:t>까떼나는</a:t>
            </a:r>
            <a:r>
              <a:rPr lang="ko-KR" altLang="en-US" sz="1600" dirty="0" smtClean="0"/>
              <a:t> 라틴어로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고리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를 의미하며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까떼나의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본기도는</a:t>
            </a:r>
            <a:r>
              <a:rPr lang="ko-KR" altLang="en-US" sz="1600" dirty="0" smtClean="0"/>
              <a:t> 하느님을 찬미하는 성모의 노래인 </a:t>
            </a:r>
            <a:r>
              <a:rPr lang="en-US" altLang="ko-KR" sz="1600" dirty="0" smtClean="0"/>
              <a:t>(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마니피캇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으로 되어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8. </a:t>
            </a:r>
            <a:r>
              <a:rPr lang="ko-KR" altLang="en-US" sz="1600" dirty="0" smtClean="0"/>
              <a:t>개인적으로 바칠 때 묵주기도의 신비는 </a:t>
            </a:r>
            <a:r>
              <a:rPr lang="ko-KR" altLang="en-US" sz="1600" dirty="0" err="1" smtClean="0"/>
              <a:t>요일별로</a:t>
            </a:r>
            <a:r>
              <a:rPr lang="ko-KR" altLang="en-US" sz="1600" dirty="0" smtClean="0"/>
              <a:t> 어떤 신비를 바쳐야 하는지 적어보세요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월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환희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화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고통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수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영광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목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빛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금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고통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토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환희</a:t>
            </a:r>
            <a:r>
              <a:rPr lang="en-US" altLang="ko-KR" sz="1600" dirty="0" smtClean="0">
                <a:solidFill>
                  <a:srgbClr val="0000FF"/>
                </a:solidFill>
              </a:rPr>
              <a:t>), </a:t>
            </a:r>
            <a:r>
              <a:rPr lang="ko-KR" altLang="en-US" sz="1600" dirty="0" smtClean="0">
                <a:solidFill>
                  <a:srgbClr val="0000FF"/>
                </a:solidFill>
              </a:rPr>
              <a:t>일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ko-KR" altLang="en-US" sz="1600" dirty="0" smtClean="0">
                <a:solidFill>
                  <a:srgbClr val="0000FF"/>
                </a:solidFill>
              </a:rPr>
              <a:t>영광</a:t>
            </a:r>
            <a:r>
              <a:rPr lang="en-US" altLang="ko-KR" sz="1600" dirty="0" smtClean="0">
                <a:solidFill>
                  <a:srgbClr val="0000FF"/>
                </a:solidFill>
              </a:rPr>
              <a:t>)</a:t>
            </a:r>
            <a:r>
              <a:rPr lang="en-US" altLang="ko-KR" sz="1600" dirty="0" smtClean="0"/>
              <a:t> )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9. </a:t>
            </a:r>
            <a:r>
              <a:rPr lang="ko-KR" altLang="en-US" sz="1600" dirty="0" smtClean="0"/>
              <a:t>매월 첫 </a:t>
            </a:r>
            <a:r>
              <a:rPr lang="ko-KR" altLang="en-US" sz="1600" dirty="0" err="1" smtClean="0"/>
              <a:t>주회합시</a:t>
            </a:r>
            <a:r>
              <a:rPr lang="ko-KR" altLang="en-US" sz="1600" dirty="0" smtClean="0"/>
              <a:t> 단장이 낭독하는 </a:t>
            </a:r>
            <a:r>
              <a:rPr lang="ko-KR" altLang="en-US" sz="1600" dirty="0" err="1" smtClean="0"/>
              <a:t>레지오</a:t>
            </a:r>
            <a:r>
              <a:rPr lang="ko-KR" altLang="en-US" sz="1600" dirty="0" smtClean="0"/>
              <a:t> 단원의 복무규정을 </a:t>
            </a:r>
            <a:r>
              <a:rPr lang="en-US" altLang="ko-KR" sz="1600" dirty="0" smtClean="0"/>
              <a:t>( </a:t>
            </a:r>
            <a:r>
              <a:rPr lang="ko-KR" altLang="en-US" sz="1600" dirty="0" smtClean="0">
                <a:solidFill>
                  <a:srgbClr val="0000FF"/>
                </a:solidFill>
              </a:rPr>
              <a:t>상훈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이라 한다</a:t>
            </a:r>
            <a:r>
              <a:rPr lang="en-US" altLang="ko-KR" sz="16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1600" dirty="0" smtClean="0"/>
              <a:t>10. </a:t>
            </a:r>
            <a:r>
              <a:rPr lang="ko-KR" altLang="en-US" sz="1600" dirty="0" smtClean="0"/>
              <a:t>단원은 한 주간에 최소한 </a:t>
            </a:r>
            <a:r>
              <a:rPr lang="en-US" altLang="ko-KR" sz="1600" dirty="0" smtClean="0"/>
              <a:t>( </a:t>
            </a:r>
            <a:r>
              <a:rPr lang="en-US" altLang="ko-KR" sz="1600" dirty="0" smtClean="0">
                <a:solidFill>
                  <a:srgbClr val="0000FF"/>
                </a:solidFill>
              </a:rPr>
              <a:t>2</a:t>
            </a:r>
            <a:r>
              <a:rPr lang="en-US" altLang="ko-KR" sz="1600" dirty="0" smtClean="0"/>
              <a:t> ) </a:t>
            </a:r>
            <a:r>
              <a:rPr lang="ko-KR" altLang="en-US" sz="1600" dirty="0" smtClean="0"/>
              <a:t>시간을 실제로 활동에 바쳐야 한다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spcBef>
                <a:spcPts val="600"/>
              </a:spcBef>
            </a:pPr>
            <a:endParaRPr lang="ko-KR" altLang="en-US" sz="1600" dirty="0" smtClean="0"/>
          </a:p>
          <a:p>
            <a:pPr>
              <a:spcBef>
                <a:spcPts val="600"/>
              </a:spcBef>
            </a:pPr>
            <a:endParaRPr lang="ko-KR" altLang="en-US" sz="1600" dirty="0" smtClean="0"/>
          </a:p>
          <a:p>
            <a:pPr>
              <a:spcBef>
                <a:spcPts val="600"/>
              </a:spcBef>
            </a:pPr>
            <a:endParaRPr lang="ko-KR" altLang="en-US" sz="16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56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ko-KR" altLang="en-US" sz="3200" b="1" dirty="0" smtClean="0">
                <a:latin typeface="HY견명조" pitchFamily="18" charset="-127"/>
                <a:ea typeface="HY견명조" pitchFamily="18" charset="-127"/>
              </a:rPr>
              <a:t>목차</a:t>
            </a:r>
            <a:endParaRPr lang="ko-KR" altLang="en-US" sz="3200" b="1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403648" y="1556792"/>
            <a:ext cx="6163618" cy="37290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목적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성모 마리아의 정신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3.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조직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4.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활동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5.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레지오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주회합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및 운영상 주의사항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6. </a:t>
            </a:r>
            <a:r>
              <a:rPr lang="ko-KR" altLang="en-US" sz="2800" b="1" dirty="0" err="1" smtClean="0">
                <a:latin typeface="HY견명조" pitchFamily="18" charset="-127"/>
                <a:ea typeface="HY견명조" pitchFamily="18" charset="-127"/>
              </a:rPr>
              <a:t>레지오의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 행사 및 용어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7. 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묵주기도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r>
              <a:rPr lang="en-US" altLang="ko-KR" sz="2800" b="1" dirty="0" smtClean="0">
                <a:latin typeface="HY견명조" pitchFamily="18" charset="-127"/>
                <a:ea typeface="HY견명조" pitchFamily="18" charset="-127"/>
              </a:rPr>
              <a:t>8. 2016</a:t>
            </a:r>
            <a:r>
              <a:rPr lang="ko-KR" altLang="en-US" sz="2800" b="1" dirty="0" smtClean="0">
                <a:latin typeface="HY견명조" pitchFamily="18" charset="-127"/>
                <a:ea typeface="HY견명조" pitchFamily="18" charset="-127"/>
              </a:rPr>
              <a:t>년 활동계획</a:t>
            </a:r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endParaRPr lang="en-US" altLang="ko-KR" sz="2800" b="1" dirty="0" smtClean="0">
              <a:latin typeface="HY견명조" pitchFamily="18" charset="-127"/>
              <a:ea typeface="HY견명조" pitchFamily="18" charset="-127"/>
            </a:endParaRPr>
          </a:p>
          <a:p>
            <a:pPr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>
              <a:spcBef>
                <a:spcPts val="600"/>
              </a:spcBef>
            </a:pPr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endParaRPr lang="en-US" altLang="ko-KR" sz="2800" dirty="0" smtClean="0">
              <a:latin typeface="HY견명조" pitchFamily="18" charset="-127"/>
              <a:ea typeface="HY견명조" pitchFamily="18" charset="-127"/>
            </a:endParaRPr>
          </a:p>
          <a:p>
            <a:pPr marL="273050" indent="-273050" algn="l"/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97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smtClean="0"/>
              <a:t>창원 제 </a:t>
            </a:r>
            <a:r>
              <a:rPr lang="en-US" altLang="ko-KR" sz="2000" b="1" dirty="0" smtClean="0"/>
              <a:t>2 </a:t>
            </a:r>
            <a:r>
              <a:rPr lang="ko-KR" altLang="en-US" sz="2000" b="1" dirty="0" err="1" smtClean="0"/>
              <a:t>꼬미씨움</a:t>
            </a:r>
            <a:r>
              <a:rPr lang="ko-KR" altLang="en-US" sz="2000" b="1" dirty="0" smtClean="0"/>
              <a:t> </a:t>
            </a:r>
            <a:r>
              <a:rPr lang="en-US" altLang="ko-KR" sz="2000" b="1" dirty="0" err="1" smtClean="0"/>
              <a:t>Regio</a:t>
            </a:r>
            <a:r>
              <a:rPr lang="en-US" altLang="ko-KR" sz="2000" b="1" dirty="0" smtClean="0"/>
              <a:t> School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그룹 90"/>
          <p:cNvGrpSpPr/>
          <p:nvPr/>
        </p:nvGrpSpPr>
        <p:grpSpPr>
          <a:xfrm>
            <a:off x="129976" y="1196752"/>
            <a:ext cx="8978528" cy="5253065"/>
            <a:chOff x="129976" y="1196752"/>
            <a:chExt cx="8978528" cy="5253065"/>
          </a:xfrm>
        </p:grpSpPr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180516" y="1196752"/>
              <a:ext cx="3307422" cy="265112"/>
              <a:chOff x="434" y="991"/>
              <a:chExt cx="5373" cy="167"/>
            </a:xfrm>
          </p:grpSpPr>
          <p:sp>
            <p:nvSpPr>
              <p:cNvPr id="85" name="Text Box 9"/>
              <p:cNvSpPr txBox="1">
                <a:spLocks noChangeArrowheads="1"/>
              </p:cNvSpPr>
              <p:nvPr/>
            </p:nvSpPr>
            <p:spPr bwMode="gray">
              <a:xfrm>
                <a:off x="465" y="991"/>
                <a:ext cx="5311" cy="14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18000" tIns="18000" rIns="18000" bIns="18000"/>
              <a:lstStyle/>
              <a:p>
                <a:pPr marL="0" marR="0" lvl="0" indent="0" defTabSz="914400" eaLnBrk="1" fontAlgn="ctr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ko-KR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교육</a:t>
                </a:r>
                <a:r>
                  <a:rPr kumimoji="0" lang="en-US" altLang="ko-K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itchFamily="50" charset="-127"/>
                    <a:ea typeface="맑은 고딕" pitchFamily="50" charset="-127"/>
                  </a:rPr>
                  <a:t> Roadmap</a:t>
                </a:r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gray">
              <a:xfrm>
                <a:off x="434" y="1158"/>
                <a:ext cx="537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3563748" y="1196752"/>
              <a:ext cx="3592826" cy="225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8000" tIns="18000" rIns="18000" bIns="18000"/>
            <a:lstStyle/>
            <a:p>
              <a:pPr marL="0" marR="0" lvl="0" indent="0" defTabSz="914400" eaLnBrk="1" fontAlgn="ctr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ko-K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교육종류 및 내용</a:t>
              </a: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3583073" y="1461864"/>
              <a:ext cx="53320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auto">
            <a:xfrm>
              <a:off x="3591216" y="1726763"/>
              <a:ext cx="764759" cy="478101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 간부교육</a:t>
              </a:r>
            </a:p>
          </p:txBody>
        </p:sp>
        <p:sp>
          <p:nvSpPr>
            <p:cNvPr id="52" name="Rectangle 56"/>
            <p:cNvSpPr>
              <a:spLocks noChangeArrowheads="1"/>
            </p:cNvSpPr>
            <p:nvPr/>
          </p:nvSpPr>
          <p:spPr bwMode="gray">
            <a:xfrm>
              <a:off x="980125" y="2439730"/>
              <a:ext cx="472701" cy="131964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Pr.</a:t>
              </a:r>
              <a:b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간부</a:t>
              </a:r>
            </a:p>
          </p:txBody>
        </p:sp>
        <p:sp>
          <p:nvSpPr>
            <p:cNvPr id="53" name="Rectangle 57"/>
            <p:cNvSpPr>
              <a:spLocks noChangeArrowheads="1"/>
            </p:cNvSpPr>
            <p:nvPr/>
          </p:nvSpPr>
          <p:spPr bwMode="gray">
            <a:xfrm>
              <a:off x="980125" y="3759373"/>
              <a:ext cx="472701" cy="128820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행동단원</a:t>
              </a:r>
            </a:p>
          </p:txBody>
        </p:sp>
        <p:sp>
          <p:nvSpPr>
            <p:cNvPr id="54" name="Rectangle 58"/>
            <p:cNvSpPr>
              <a:spLocks noChangeArrowheads="1"/>
            </p:cNvSpPr>
            <p:nvPr/>
          </p:nvSpPr>
          <p:spPr bwMode="gray">
            <a:xfrm>
              <a:off x="980125" y="5047580"/>
              <a:ext cx="472701" cy="131782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신입단원</a:t>
              </a:r>
            </a:p>
          </p:txBody>
        </p:sp>
        <p:sp>
          <p:nvSpPr>
            <p:cNvPr id="55" name="Rectangle 60"/>
            <p:cNvSpPr>
              <a:spLocks noChangeArrowheads="1"/>
            </p:cNvSpPr>
            <p:nvPr/>
          </p:nvSpPr>
          <p:spPr bwMode="gray">
            <a:xfrm>
              <a:off x="1484094" y="5047580"/>
              <a:ext cx="1034591" cy="131782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신입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 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기초교육</a:t>
              </a: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>
              <a:off x="4346189" y="3417125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8" name="Rectangle 69"/>
            <p:cNvSpPr>
              <a:spLocks noChangeArrowheads="1"/>
            </p:cNvSpPr>
            <p:nvPr/>
          </p:nvSpPr>
          <p:spPr bwMode="auto">
            <a:xfrm>
              <a:off x="3591216" y="4873331"/>
              <a:ext cx="764759" cy="847213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예비신입</a:t>
              </a:r>
              <a:r>
                <a:rPr kumimoji="0" lang="en-US" altLang="ko-KR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기초교육</a:t>
              </a:r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>
              <a:off x="4346189" y="4846344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Text Box 76"/>
            <p:cNvSpPr txBox="1">
              <a:spLocks noChangeArrowheads="1"/>
            </p:cNvSpPr>
            <p:nvPr/>
          </p:nvSpPr>
          <p:spPr bwMode="auto">
            <a:xfrm>
              <a:off x="4348438" y="1720413"/>
              <a:ext cx="4760066" cy="494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 간부의 임무 및 역할에 관한 인식 고취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Text Box 79"/>
            <p:cNvSpPr txBox="1">
              <a:spLocks noChangeArrowheads="1"/>
            </p:cNvSpPr>
            <p:nvPr/>
          </p:nvSpPr>
          <p:spPr bwMode="auto">
            <a:xfrm>
              <a:off x="4348438" y="4847931"/>
              <a:ext cx="4760066" cy="8947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예비단원 및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6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개월 이내 신입단원 기초교육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레지오조직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명칭과기원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목적및정신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의무와활동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3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주회합운영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레지오교육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및 행사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묵주기도 등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3591216" y="4126416"/>
              <a:ext cx="764759" cy="668416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 의무교육</a:t>
              </a:r>
            </a:p>
          </p:txBody>
        </p:sp>
        <p:sp>
          <p:nvSpPr>
            <p:cNvPr id="63" name="Text Box 82"/>
            <p:cNvSpPr txBox="1">
              <a:spLocks noChangeArrowheads="1"/>
            </p:cNvSpPr>
            <p:nvPr/>
          </p:nvSpPr>
          <p:spPr bwMode="auto">
            <a:xfrm>
              <a:off x="4348438" y="4103232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단원의 영성 향상을 위한 다양한 주제로 특강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전 단원을 대상으로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이상 실시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 </a:t>
              </a:r>
              <a:endParaRPr kumimoji="0" lang="en-US" altLang="ko-KR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7" name="AutoShape 88"/>
            <p:cNvSpPr>
              <a:spLocks noChangeArrowheads="1"/>
            </p:cNvSpPr>
            <p:nvPr/>
          </p:nvSpPr>
          <p:spPr bwMode="gray">
            <a:xfrm>
              <a:off x="1484094" y="2428868"/>
              <a:ext cx="1026725" cy="257176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직책교육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단장</a:t>
              </a:r>
              <a:endPara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부단장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서기</a:t>
              </a:r>
              <a:endParaRPr lang="en-US" altLang="ko-KR" sz="1400" b="1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R="0" lvl="0" indent="177800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회계</a:t>
              </a:r>
            </a:p>
          </p:txBody>
        </p:sp>
        <p:sp>
          <p:nvSpPr>
            <p:cNvPr id="68" name="AutoShape 89"/>
            <p:cNvSpPr>
              <a:spLocks noChangeArrowheads="1"/>
            </p:cNvSpPr>
            <p:nvPr/>
          </p:nvSpPr>
          <p:spPr bwMode="gray">
            <a:xfrm>
              <a:off x="950025" y="1720413"/>
              <a:ext cx="2564669" cy="559014"/>
            </a:xfrm>
            <a:prstGeom prst="homePlate">
              <a:avLst>
                <a:gd name="adj" fmla="val 32868"/>
              </a:avLst>
            </a:prstGeom>
            <a:solidFill>
              <a:srgbClr val="FFFFFF"/>
            </a:solidFill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꼬미씨움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9" name="AutoShape 90"/>
            <p:cNvSpPr>
              <a:spLocks noChangeArrowheads="1"/>
            </p:cNvSpPr>
            <p:nvPr/>
          </p:nvSpPr>
          <p:spPr bwMode="gray">
            <a:xfrm flipH="1">
              <a:off x="129976" y="1720413"/>
              <a:ext cx="820050" cy="559014"/>
            </a:xfrm>
            <a:prstGeom prst="homePlate">
              <a:avLst>
                <a:gd name="adj" fmla="val 28368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0" name="Rectangle 94"/>
            <p:cNvSpPr>
              <a:spLocks noChangeArrowheads="1"/>
            </p:cNvSpPr>
            <p:nvPr/>
          </p:nvSpPr>
          <p:spPr bwMode="gray">
            <a:xfrm>
              <a:off x="581892" y="2439731"/>
              <a:ext cx="315110" cy="39314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노년단원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단원소양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침묵피정</a:t>
              </a:r>
            </a:p>
          </p:txBody>
        </p:sp>
        <p:sp>
          <p:nvSpPr>
            <p:cNvPr id="71" name="Rectangle 96"/>
            <p:cNvSpPr>
              <a:spLocks noChangeArrowheads="1"/>
            </p:cNvSpPr>
            <p:nvPr/>
          </p:nvSpPr>
          <p:spPr bwMode="gray">
            <a:xfrm>
              <a:off x="195381" y="2439732"/>
              <a:ext cx="350884" cy="13573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평의회</a:t>
              </a: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간부</a:t>
              </a:r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>
              <a:off x="4346189" y="4113455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3" name="Rectangle 102"/>
            <p:cNvSpPr>
              <a:spLocks noChangeArrowheads="1"/>
            </p:cNvSpPr>
            <p:nvPr/>
          </p:nvSpPr>
          <p:spPr bwMode="auto">
            <a:xfrm>
              <a:off x="3591216" y="3446734"/>
              <a:ext cx="764759" cy="603232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직책교육</a:t>
              </a:r>
            </a:p>
          </p:txBody>
        </p:sp>
        <p:sp>
          <p:nvSpPr>
            <p:cNvPr id="74" name="Text Box 103"/>
            <p:cNvSpPr txBox="1">
              <a:spLocks noChangeArrowheads="1"/>
            </p:cNvSpPr>
            <p:nvPr/>
          </p:nvSpPr>
          <p:spPr bwMode="auto">
            <a:xfrm>
              <a:off x="4348438" y="3367163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간부의 임무 및 역할 </a:t>
              </a: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직책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차기 간부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별로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실시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5" name="Rectangle 104"/>
            <p:cNvSpPr>
              <a:spLocks noChangeArrowheads="1"/>
            </p:cNvSpPr>
            <p:nvPr/>
          </p:nvSpPr>
          <p:spPr bwMode="gray">
            <a:xfrm>
              <a:off x="3208928" y="2439732"/>
              <a:ext cx="282431" cy="392567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교본연구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/</a:t>
              </a: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관리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및 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운영지침서</a:t>
              </a:r>
            </a:p>
          </p:txBody>
        </p:sp>
        <p:sp>
          <p:nvSpPr>
            <p:cNvPr id="76" name="Rectangle 105"/>
            <p:cNvSpPr>
              <a:spLocks noChangeArrowheads="1"/>
            </p:cNvSpPr>
            <p:nvPr/>
          </p:nvSpPr>
          <p:spPr bwMode="auto">
            <a:xfrm>
              <a:off x="3591216" y="5794975"/>
              <a:ext cx="764759" cy="569913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교본</a:t>
              </a:r>
              <a:b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연구</a:t>
              </a:r>
            </a:p>
          </p:txBody>
        </p:sp>
        <p:sp>
          <p:nvSpPr>
            <p:cNvPr id="77" name="Text Box 106"/>
            <p:cNvSpPr txBox="1">
              <a:spLocks noChangeArrowheads="1"/>
            </p:cNvSpPr>
            <p:nvPr/>
          </p:nvSpPr>
          <p:spPr bwMode="auto">
            <a:xfrm>
              <a:off x="4348438" y="5755139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관리 및 운영의 실질적인 내용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 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마리애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관리 및 운영지침서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”, “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레지오마리애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교본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” </a:t>
              </a:r>
            </a:p>
            <a:p>
              <a:pPr marL="133350" lvl="0" indent="-133350" eaLnBrk="0" fontAlgn="ctr" latinLnBrk="0" hangingPunct="0">
                <a:buFont typeface="Wingdings" pitchFamily="2" charset="2"/>
                <a:buChar char="§"/>
                <a:defRPr/>
              </a:pPr>
              <a:r>
                <a:rPr lang="ko-KR" altLang="en-US" sz="1300" kern="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쁘레시디움</a:t>
              </a:r>
              <a:r>
                <a:rPr lang="ko-KR" altLang="en-US" sz="13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주관 </a:t>
              </a:r>
              <a:r>
                <a:rPr lang="en-US" altLang="ko-KR" sz="13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lang="ko-KR" altLang="en-US" sz="1300" kern="0" dirty="0" err="1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주회합시</a:t>
              </a:r>
              <a:r>
                <a:rPr lang="ko-KR" altLang="en-US" sz="1300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 교본연구 시간에 실시 </a:t>
              </a:r>
              <a:endParaRPr lang="en-US" altLang="ko-KR" sz="1300" kern="0" dirty="0" smtClean="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8" name="Line 107"/>
            <p:cNvSpPr>
              <a:spLocks noChangeShapeType="1"/>
            </p:cNvSpPr>
            <p:nvPr/>
          </p:nvSpPr>
          <p:spPr bwMode="auto">
            <a:xfrm>
              <a:off x="4346189" y="5730218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Rectangle 108"/>
            <p:cNvSpPr>
              <a:spLocks noChangeArrowheads="1"/>
            </p:cNvSpPr>
            <p:nvPr/>
          </p:nvSpPr>
          <p:spPr bwMode="gray">
            <a:xfrm>
              <a:off x="2885464" y="2439731"/>
              <a:ext cx="282431" cy="3931455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단원</a:t>
              </a:r>
              <a:b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</a:b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의무교육</a:t>
              </a:r>
            </a:p>
          </p:txBody>
        </p:sp>
        <p:sp>
          <p:nvSpPr>
            <p:cNvPr id="80" name="Rectangle 111"/>
            <p:cNvSpPr>
              <a:spLocks noChangeArrowheads="1"/>
            </p:cNvSpPr>
            <p:nvPr/>
          </p:nvSpPr>
          <p:spPr bwMode="auto">
            <a:xfrm>
              <a:off x="3591216" y="2813698"/>
              <a:ext cx="764759" cy="560130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영성피정</a:t>
              </a:r>
              <a:endParaRPr kumimoji="0" lang="ko-KR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 Box 112"/>
            <p:cNvSpPr txBox="1">
              <a:spLocks noChangeArrowheads="1"/>
            </p:cNvSpPr>
            <p:nvPr/>
          </p:nvSpPr>
          <p:spPr bwMode="auto">
            <a:xfrm>
              <a:off x="4348438" y="2710572"/>
              <a:ext cx="4760066" cy="694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단원들의 영성 함양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 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꼬미시움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 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주관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: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필요시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꾸리아별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회 실시 </a:t>
              </a:r>
            </a:p>
          </p:txBody>
        </p:sp>
        <p:sp>
          <p:nvSpPr>
            <p:cNvPr id="82" name="Line 113"/>
            <p:cNvSpPr>
              <a:spLocks noChangeShapeType="1"/>
            </p:cNvSpPr>
            <p:nvPr/>
          </p:nvSpPr>
          <p:spPr bwMode="auto">
            <a:xfrm>
              <a:off x="4346189" y="2204864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gray">
            <a:xfrm>
              <a:off x="195381" y="4846344"/>
              <a:ext cx="350884" cy="15248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기사교육</a:t>
              </a:r>
              <a:endParaRPr kumimoji="0" lang="en-US" altLang="ko-KR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4" name="Rectangle 108"/>
            <p:cNvSpPr>
              <a:spLocks noChangeArrowheads="1"/>
            </p:cNvSpPr>
            <p:nvPr/>
          </p:nvSpPr>
          <p:spPr bwMode="gray">
            <a:xfrm>
              <a:off x="2553251" y="2439731"/>
              <a:ext cx="282431" cy="3925673"/>
            </a:xfrm>
            <a:prstGeom prst="rect">
              <a:avLst/>
            </a:prstGeom>
            <a:noFill/>
            <a:ln w="9525" cmpd="sng" algn="ctr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영성피정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3591216" y="2276872"/>
              <a:ext cx="764759" cy="478101"/>
            </a:xfrm>
            <a:prstGeom prst="rect">
              <a:avLst/>
            </a:prstGeom>
            <a:solidFill>
              <a:srgbClr val="5F5F5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lIns="18000" tIns="46800" rIns="18000" bIns="468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ko-KR" alt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기사교육</a:t>
              </a:r>
            </a:p>
          </p:txBody>
        </p:sp>
        <p:sp>
          <p:nvSpPr>
            <p:cNvPr id="88" name="Text Box 76"/>
            <p:cNvSpPr txBox="1">
              <a:spLocks noChangeArrowheads="1"/>
            </p:cNvSpPr>
            <p:nvPr/>
          </p:nvSpPr>
          <p:spPr bwMode="auto">
            <a:xfrm>
              <a:off x="4348438" y="2228614"/>
              <a:ext cx="4760066" cy="4946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레지오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단원의</a:t>
              </a:r>
              <a:r>
                <a:rPr kumimoji="0" lang="ko-KR" altLang="en-US" sz="13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선교 역량 강화</a:t>
              </a:r>
              <a:endParaRPr kumimoji="0" lang="en-US" altLang="ko-KR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  <a:p>
              <a:pPr marL="133350" marR="0" lvl="0" indent="-133350" algn="l" defTabSz="914400" eaLnBrk="0" fontAlgn="ctr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ko-KR" altLang="en-U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레지아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주관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, (1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단계 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-&gt; 2</a:t>
              </a:r>
              <a:r>
                <a:rPr kumimoji="0" lang="ko-KR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단계</a:t>
              </a:r>
              <a:r>
                <a:rPr kumimoji="0" lang="en-US" altLang="ko-KR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  <p:sp>
          <p:nvSpPr>
            <p:cNvPr id="90" name="Line 113"/>
            <p:cNvSpPr>
              <a:spLocks noChangeShapeType="1"/>
            </p:cNvSpPr>
            <p:nvPr/>
          </p:nvSpPr>
          <p:spPr bwMode="auto">
            <a:xfrm>
              <a:off x="4346189" y="2780928"/>
              <a:ext cx="46303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4450" rIns="90488" bIns="4445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3" name="Rectangle 96"/>
            <p:cNvSpPr>
              <a:spLocks noChangeArrowheads="1"/>
            </p:cNvSpPr>
            <p:nvPr/>
          </p:nvSpPr>
          <p:spPr bwMode="gray">
            <a:xfrm>
              <a:off x="190344" y="3797054"/>
              <a:ext cx="350884" cy="10492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36000" rIns="36000" anchor="ctr"/>
            <a:lstStyle/>
            <a:p>
              <a:pPr marL="0" marR="0" lvl="0" indent="0" algn="ctr" defTabSz="914400" eaLnBrk="0" fontAlgn="ctr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Pr</a:t>
              </a:r>
              <a:r>
                <a:rPr lang="ko-KR" altLang="en-US" sz="14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단장</a:t>
              </a:r>
              <a:endParaRPr kumimoji="0" lang="ko-K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/>
              <a:t>레지오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마리애의</a:t>
            </a:r>
            <a:r>
              <a:rPr lang="ko-KR" altLang="en-US" sz="2000" b="1" dirty="0" smtClean="0"/>
              <a:t> 목적과 정신</a:t>
            </a:r>
            <a:r>
              <a:rPr lang="en-US" altLang="ko-KR" sz="2000" b="1" dirty="0" smtClean="0"/>
              <a:t>,</a:t>
            </a:r>
            <a:r>
              <a:rPr lang="ko-KR" altLang="en-US" sz="2000" b="1" dirty="0" smtClean="0"/>
              <a:t> 그리고 활동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smtClean="0"/>
              <a:t>목적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1)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/>
              <a:t>예수님을 닮아가는 삶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단원 개인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성화</a:t>
            </a:r>
            <a:r>
              <a:rPr lang="ko-KR" altLang="en-US" sz="1400" dirty="0" smtClean="0"/>
              <a:t>를 통하여 하느님께 영광을 드림</a:t>
            </a:r>
            <a:r>
              <a:rPr lang="en-US" altLang="ko-KR" sz="1400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    즉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b="1" dirty="0" err="1" smtClean="0"/>
              <a:t>성경속의</a:t>
            </a:r>
            <a:r>
              <a:rPr lang="ko-KR" altLang="en-US" sz="1400" b="1" dirty="0" smtClean="0"/>
              <a:t> 예수님의 사랑의 말씀과 행적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즉 사랑을 실천하는 것</a:t>
            </a: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</a:t>
            </a: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2) </a:t>
            </a:r>
            <a:r>
              <a:rPr lang="ko-KR" altLang="en-US" sz="1400" b="1" dirty="0" err="1" smtClean="0"/>
              <a:t>고린토전서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13</a:t>
            </a:r>
            <a:r>
              <a:rPr lang="ko-KR" altLang="en-US" sz="1400" b="1" dirty="0" smtClean="0"/>
              <a:t>장 </a:t>
            </a:r>
            <a:r>
              <a:rPr lang="en-US" altLang="ko-KR" sz="1400" b="1" dirty="0" smtClean="0"/>
              <a:t>4-5</a:t>
            </a:r>
            <a:r>
              <a:rPr lang="ko-KR" altLang="en-US" sz="1400" b="1" dirty="0" smtClean="0"/>
              <a:t>절 </a:t>
            </a:r>
            <a:r>
              <a:rPr lang="en-US" altLang="ko-KR" sz="1400" b="1" dirty="0" smtClean="0"/>
              <a:t>: 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사랑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”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을 가장 잘 설명</a:t>
            </a:r>
            <a:endParaRPr lang="en-US" altLang="ko-KR" sz="1400" b="1" dirty="0" smtClean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endParaRPr lang="en-US" altLang="ko-KR" sz="1400" b="1" dirty="0" smtClean="0">
              <a:solidFill>
                <a:srgbClr val="0000FF"/>
              </a:solidFill>
            </a:endParaRP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  </a:t>
            </a:r>
            <a:r>
              <a:rPr lang="en-US" altLang="ko-KR" sz="1400" u="sng" dirty="0" smtClean="0"/>
              <a:t>“</a:t>
            </a:r>
            <a:r>
              <a:rPr lang="ko-KR" altLang="en-US" sz="1400" u="sng" dirty="0" smtClean="0"/>
              <a:t>온유하며</a:t>
            </a:r>
            <a:r>
              <a:rPr lang="en-US" altLang="ko-KR" sz="1400" u="sng" dirty="0" smtClean="0"/>
              <a:t>,</a:t>
            </a:r>
            <a:r>
              <a:rPr lang="ko-KR" altLang="en-US" sz="1400" u="sng" dirty="0" smtClean="0"/>
              <a:t>시기하지 않으며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자랑</a:t>
            </a:r>
            <a:r>
              <a:rPr lang="en-US" altLang="ko-KR" sz="1400" u="sng" dirty="0" smtClean="0"/>
              <a:t>,</a:t>
            </a:r>
            <a:r>
              <a:rPr lang="ko-KR" altLang="en-US" sz="1400" u="sng" dirty="0" smtClean="0"/>
              <a:t>교만하지 않으며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무례하지 않으며</a:t>
            </a:r>
            <a:endParaRPr lang="en-US" altLang="ko-KR" sz="1400" u="sng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  </a:t>
            </a:r>
            <a:r>
              <a:rPr lang="ko-KR" altLang="en-US" sz="1400" u="sng" dirty="0" smtClean="0"/>
              <a:t>자기유익을 취하지 않으며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성내지 않으며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악한 생각을 하지 않으며</a:t>
            </a:r>
            <a:r>
              <a:rPr lang="en-US" altLang="ko-KR" sz="1400" u="sng" dirty="0" smtClean="0"/>
              <a:t>” </a:t>
            </a:r>
            <a:endParaRPr lang="ko-KR" altLang="en-US" sz="1400" u="sng" dirty="0" smtClean="0"/>
          </a:p>
          <a:p>
            <a:pPr>
              <a:spcBef>
                <a:spcPts val="3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2 </a:t>
            </a:r>
            <a:r>
              <a:rPr lang="ko-KR" altLang="en-US" sz="1400" b="1" dirty="0" smtClean="0"/>
              <a:t>정신</a:t>
            </a:r>
            <a:endParaRPr lang="ko-KR" altLang="en-US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1) </a:t>
            </a:r>
            <a:r>
              <a:rPr lang="ko-KR" altLang="en-US" sz="1400" b="1" dirty="0" smtClean="0"/>
              <a:t>예수님께서 제자들에게 성모마리아를 어머니로 모시라 했습니다</a:t>
            </a:r>
            <a:r>
              <a:rPr lang="en-US" altLang="ko-KR" sz="1400" b="1" dirty="0" smtClean="0"/>
              <a:t>. </a:t>
            </a:r>
            <a:r>
              <a:rPr lang="ko-KR" altLang="en-US" sz="1400" b="1" dirty="0" smtClean="0"/>
              <a:t>왜 그랬을까요</a:t>
            </a:r>
            <a:r>
              <a:rPr lang="en-US" altLang="ko-KR" sz="1400" b="1" dirty="0" smtClean="0"/>
              <a:t>?</a:t>
            </a: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  </a:t>
            </a:r>
            <a:r>
              <a:rPr lang="en-US" altLang="ko-KR" sz="1400" u="sng" dirty="0" smtClean="0"/>
              <a:t>“</a:t>
            </a:r>
            <a:r>
              <a:rPr lang="ko-KR" altLang="en-US" sz="1400" u="sng" dirty="0" smtClean="0"/>
              <a:t>이세상에서 인간으로서 예수님의 사랑을 가장 잘 실천하신 분</a:t>
            </a:r>
            <a:r>
              <a:rPr lang="en-US" altLang="ko-KR" sz="1400" u="sng" dirty="0" smtClean="0"/>
              <a:t>, </a:t>
            </a:r>
            <a:r>
              <a:rPr lang="ko-KR" altLang="en-US" sz="1400" u="sng" dirty="0" smtClean="0"/>
              <a:t>가장 모범적인 분</a:t>
            </a:r>
            <a:r>
              <a:rPr lang="en-US" altLang="ko-KR" sz="1400" u="sng" dirty="0" smtClean="0"/>
              <a:t>”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2) </a:t>
            </a:r>
            <a:r>
              <a:rPr lang="ko-KR" altLang="en-US" sz="1400" b="1" dirty="0" smtClean="0"/>
              <a:t>성모마리아의 정신은 무엇입니까</a:t>
            </a:r>
            <a:r>
              <a:rPr lang="en-US" altLang="ko-KR" sz="1400" b="1" dirty="0" smtClean="0"/>
              <a:t>?  </a:t>
            </a:r>
          </a:p>
          <a:p>
            <a:pPr>
              <a:spcBef>
                <a:spcPts val="300"/>
              </a:spcBef>
            </a:pP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  “</a:t>
            </a:r>
            <a:r>
              <a:rPr lang="ko-KR" altLang="en-US" sz="1400" dirty="0" smtClean="0"/>
              <a:t>성모님의 깊은 </a:t>
            </a:r>
            <a:r>
              <a:rPr lang="ko-KR" altLang="en-US" sz="1400" b="1" u="sng" dirty="0" smtClean="0"/>
              <a:t>겸손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온전한 </a:t>
            </a:r>
            <a:r>
              <a:rPr lang="ko-KR" altLang="en-US" sz="1400" b="1" u="sng" dirty="0" smtClean="0"/>
              <a:t>순명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천사 같은 </a:t>
            </a:r>
            <a:r>
              <a:rPr lang="ko-KR" altLang="en-US" sz="1400" b="1" u="sng" dirty="0" smtClean="0"/>
              <a:t>부드러움</a:t>
            </a:r>
            <a:r>
              <a:rPr lang="en-US" altLang="ko-KR" sz="1400" b="1" u="sng" dirty="0" smtClean="0"/>
              <a:t>(</a:t>
            </a:r>
            <a:r>
              <a:rPr lang="ko-KR" altLang="en-US" sz="1400" b="1" u="sng" dirty="0" smtClean="0"/>
              <a:t>온유</a:t>
            </a:r>
            <a:r>
              <a:rPr lang="en-US" altLang="ko-KR" sz="1400" b="1" u="sng" dirty="0" smtClean="0"/>
              <a:t>,</a:t>
            </a:r>
            <a:r>
              <a:rPr lang="ko-KR" altLang="en-US" sz="1400" b="1" u="sng" dirty="0" smtClean="0"/>
              <a:t>배려</a:t>
            </a:r>
            <a:r>
              <a:rPr lang="en-US" altLang="ko-KR" sz="1400" b="1" u="sng" dirty="0" smtClean="0"/>
              <a:t>)</a:t>
            </a:r>
            <a:r>
              <a:rPr lang="en-US" altLang="ko-KR" sz="1400" b="1" dirty="0" smtClean="0"/>
              <a:t>, </a:t>
            </a:r>
            <a:r>
              <a:rPr lang="ko-KR" altLang="en-US" sz="1400" dirty="0" smtClean="0"/>
              <a:t>끊임없는 </a:t>
            </a:r>
            <a:r>
              <a:rPr lang="ko-KR" altLang="en-US" sz="1400" b="1" u="sng" dirty="0" smtClean="0"/>
              <a:t>기도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갖가지 </a:t>
            </a:r>
            <a:r>
              <a:rPr lang="ko-KR" altLang="en-US" sz="1400" b="1" u="sng" dirty="0" smtClean="0"/>
              <a:t>고행</a:t>
            </a:r>
            <a:r>
              <a:rPr lang="en-US" altLang="ko-KR" sz="1400" dirty="0" smtClean="0"/>
              <a:t>, </a:t>
            </a:r>
          </a:p>
          <a:p>
            <a:pPr>
              <a:spcBef>
                <a:spcPts val="300"/>
              </a:spcBef>
            </a:pPr>
            <a:r>
              <a:rPr lang="ko-KR" altLang="en-US" sz="1400" dirty="0" smtClean="0"/>
              <a:t>    영웅적인 </a:t>
            </a:r>
            <a:r>
              <a:rPr lang="ko-KR" altLang="en-US" sz="1400" b="1" u="sng" dirty="0" smtClean="0"/>
              <a:t>인내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티없는 </a:t>
            </a:r>
            <a:r>
              <a:rPr lang="ko-KR" altLang="en-US" sz="1400" b="1" u="sng" dirty="0" smtClean="0"/>
              <a:t>순결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천상적 </a:t>
            </a:r>
            <a:r>
              <a:rPr lang="ko-KR" altLang="en-US" sz="1400" b="1" u="sng" dirty="0" smtClean="0"/>
              <a:t>지혜</a:t>
            </a:r>
            <a:r>
              <a:rPr lang="en-US" altLang="ko-KR" sz="1400" dirty="0" smtClean="0"/>
              <a:t>, </a:t>
            </a:r>
            <a:r>
              <a:rPr lang="ko-KR" altLang="en-US" sz="1400" b="1" u="sng" dirty="0" smtClean="0"/>
              <a:t>용기와 희생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하느님께 대한 </a:t>
            </a:r>
            <a:r>
              <a:rPr lang="ko-KR" altLang="en-US" sz="1400" b="1" u="sng" dirty="0" smtClean="0"/>
              <a:t>사랑 과 믿음</a:t>
            </a:r>
            <a:r>
              <a:rPr lang="en-US" altLang="ko-KR" sz="1400" dirty="0" smtClean="0"/>
              <a:t>”</a:t>
            </a:r>
          </a:p>
          <a:p>
            <a:pPr>
              <a:spcBef>
                <a:spcPts val="300"/>
              </a:spcBef>
            </a:pPr>
            <a:endParaRPr lang="en-US" altLang="ko-KR" sz="1400" dirty="0" smtClean="0"/>
          </a:p>
          <a:p>
            <a:pPr>
              <a:spcBef>
                <a:spcPts val="3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smtClean="0"/>
              <a:t>활동</a:t>
            </a:r>
            <a:endParaRPr lang="en-US" altLang="ko-KR" sz="1400" b="1" dirty="0" smtClean="0"/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1) </a:t>
            </a:r>
            <a:r>
              <a:rPr lang="ko-KR" altLang="en-US" sz="1400" b="1" dirty="0" err="1" smtClean="0"/>
              <a:t>레지오</a:t>
            </a:r>
            <a:r>
              <a:rPr lang="ko-KR" altLang="en-US" sz="1400" b="1" dirty="0" smtClean="0"/>
              <a:t> 단원의 으뜸 활동은</a:t>
            </a:r>
            <a:r>
              <a:rPr lang="en-US" altLang="ko-KR" sz="1400" b="1" dirty="0" smtClean="0"/>
              <a:t>? 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선교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"</a:t>
            </a:r>
            <a:r>
              <a:rPr lang="ko-KR" altLang="en-US" sz="1400" b="1" dirty="0" smtClean="0"/>
              <a:t>세상 끝까지 복음은 전하라</a:t>
            </a:r>
            <a:r>
              <a:rPr lang="en-US" altLang="ko-KR" sz="1400" b="1" dirty="0" smtClean="0"/>
              <a:t>“(</a:t>
            </a:r>
            <a:r>
              <a:rPr lang="ko-KR" altLang="en-US" sz="1400" b="1" dirty="0" smtClean="0"/>
              <a:t>마태복음 </a:t>
            </a:r>
            <a:r>
              <a:rPr lang="en-US" altLang="ko-KR" sz="1400" b="1" dirty="0" smtClean="0"/>
              <a:t>24</a:t>
            </a:r>
            <a:r>
              <a:rPr lang="ko-KR" altLang="en-US" sz="1400" b="1" dirty="0" smtClean="0"/>
              <a:t>장 </a:t>
            </a:r>
            <a:r>
              <a:rPr lang="en-US" altLang="ko-KR" sz="1400" b="1" dirty="0" smtClean="0"/>
              <a:t>14</a:t>
            </a:r>
            <a:r>
              <a:rPr lang="ko-KR" altLang="en-US" sz="1400" b="1" dirty="0" smtClean="0"/>
              <a:t>절</a:t>
            </a:r>
            <a:r>
              <a:rPr lang="en-US" altLang="ko-KR" sz="1400" b="1" dirty="0" smtClean="0"/>
              <a:t>)</a:t>
            </a:r>
          </a:p>
          <a:p>
            <a:pPr>
              <a:spcBef>
                <a:spcPts val="300"/>
              </a:spcBef>
            </a:pPr>
            <a:r>
              <a:rPr lang="en-US" altLang="ko-KR" sz="1400" dirty="0" smtClean="0"/>
              <a:t>    </a:t>
            </a:r>
            <a:r>
              <a:rPr lang="en-US" altLang="ko-KR" sz="1400" dirty="0" smtClean="0">
                <a:sym typeface="Wingdings"/>
              </a:rPr>
              <a:t>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선교방법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단원 개인의 </a:t>
            </a:r>
            <a:r>
              <a:rPr lang="ko-KR" altLang="en-US" sz="1400" dirty="0" err="1" smtClean="0"/>
              <a:t>달란트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묵주기도 및 화살기도로 지원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교육을 통한 방법 습득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ko-KR" altLang="en-US" sz="20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레지오</a:t>
            </a: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조직 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67544" y="908720"/>
            <a:ext cx="82809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1124744"/>
            <a:ext cx="8676456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</a:pPr>
            <a:r>
              <a:rPr lang="en-US" altLang="ko-KR" sz="1400" b="1" dirty="0" smtClean="0"/>
              <a:t>1. </a:t>
            </a:r>
            <a:r>
              <a:rPr lang="ko-KR" altLang="en-US" sz="1400" b="1" dirty="0" err="1" smtClean="0"/>
              <a:t>쁘레시디움의</a:t>
            </a:r>
            <a:r>
              <a:rPr lang="ko-KR" altLang="en-US" sz="1400" b="1" dirty="0" smtClean="0"/>
              <a:t> 도제제도</a:t>
            </a:r>
            <a:endParaRPr lang="en-US" altLang="ko-KR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1)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레지오는</a:t>
            </a:r>
            <a:r>
              <a:rPr lang="ko-KR" altLang="en-US" sz="1400" dirty="0" smtClean="0"/>
              <a:t> 원래 도제제도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徒第制度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에 의해 </a:t>
            </a:r>
            <a:r>
              <a:rPr lang="ko-KR" altLang="en-US" sz="1400" b="1" dirty="0" smtClean="0"/>
              <a:t>선배 단원의 활동 모습을 보고 배움</a:t>
            </a:r>
            <a:r>
              <a:rPr lang="en-US" altLang="ko-KR" sz="1400" b="1" dirty="0" smtClean="0"/>
              <a:t> </a:t>
            </a:r>
            <a:endParaRPr lang="ko-KR" altLang="en-US" sz="1400" b="1" dirty="0" smtClean="0"/>
          </a:p>
          <a:p>
            <a:pPr>
              <a:spcBef>
                <a:spcPts val="400"/>
              </a:spcBef>
            </a:pPr>
            <a:endParaRPr lang="en-US" altLang="ko-KR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b="1" dirty="0" smtClean="0"/>
              <a:t>2.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(Pr.) </a:t>
            </a:r>
            <a:r>
              <a:rPr lang="ko-KR" altLang="en-US" sz="1400" b="1" dirty="0" smtClean="0"/>
              <a:t>연혁 및 소속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b="1" dirty="0" smtClean="0"/>
              <a:t>설립일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첫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실시일자</a:t>
            </a:r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b="1" dirty="0" smtClean="0"/>
              <a:t>인가일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상급평의회 승인일자</a:t>
            </a:r>
          </a:p>
          <a:p>
            <a:pPr>
              <a:spcBef>
                <a:spcPts val="400"/>
              </a:spcBef>
            </a:pPr>
            <a:endParaRPr lang="en-US" altLang="ko-KR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b="1" dirty="0" smtClean="0"/>
              <a:t>3. </a:t>
            </a:r>
            <a:r>
              <a:rPr lang="ko-KR" altLang="en-US" sz="1400" b="1" dirty="0" err="1" smtClean="0"/>
              <a:t>쁘레시디움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주회합</a:t>
            </a:r>
            <a:r>
              <a:rPr lang="ko-KR" altLang="en-US" sz="1400" b="1" dirty="0" smtClean="0"/>
              <a:t> 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회합 일시 </a:t>
            </a:r>
            <a:r>
              <a:rPr lang="en-US" altLang="ko-KR" sz="1400" dirty="0" smtClean="0"/>
              <a:t>: </a:t>
            </a:r>
            <a:r>
              <a:rPr lang="ko-KR" altLang="en-US" sz="1400" i="1" u="sng" dirty="0" smtClean="0"/>
              <a:t>예시</a:t>
            </a:r>
            <a:r>
              <a:rPr lang="en-US" altLang="ko-KR" sz="1400" i="1" u="sng" dirty="0" smtClean="0"/>
              <a:t>) </a:t>
            </a:r>
            <a:r>
              <a:rPr lang="ko-KR" altLang="en-US" sz="1400" i="1" u="sng" dirty="0" smtClean="0"/>
              <a:t>매주 수요일 저녁 </a:t>
            </a:r>
            <a:r>
              <a:rPr lang="en-US" altLang="ko-KR" sz="1400" i="1" u="sng" dirty="0" smtClean="0"/>
              <a:t>8:20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회합 장소 </a:t>
            </a:r>
            <a:r>
              <a:rPr lang="en-US" altLang="ko-KR" sz="1400" dirty="0" smtClean="0"/>
              <a:t>: </a:t>
            </a:r>
            <a:r>
              <a:rPr lang="ko-KR" altLang="en-US" sz="1400" i="1" u="sng" dirty="0" smtClean="0"/>
              <a:t>예시</a:t>
            </a:r>
            <a:r>
              <a:rPr lang="en-US" altLang="ko-KR" sz="1400" i="1" u="sng" dirty="0" smtClean="0"/>
              <a:t>) 1</a:t>
            </a:r>
            <a:r>
              <a:rPr lang="ko-KR" altLang="en-US" sz="1400" i="1" u="sng" dirty="0" smtClean="0"/>
              <a:t>층 제 </a:t>
            </a:r>
            <a:r>
              <a:rPr lang="en-US" altLang="ko-KR" sz="1400" i="1" u="sng" dirty="0" smtClean="0"/>
              <a:t>6</a:t>
            </a:r>
            <a:r>
              <a:rPr lang="ko-KR" altLang="en-US" sz="1400" i="1" u="sng" dirty="0" err="1" smtClean="0"/>
              <a:t>회합실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endParaRPr lang="en-US" altLang="ko-KR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b="1" dirty="0" smtClean="0"/>
              <a:t>4. </a:t>
            </a:r>
            <a:r>
              <a:rPr lang="ko-KR" altLang="en-US" sz="1400" b="1" dirty="0" err="1" smtClean="0"/>
              <a:t>쁘레시디움의</a:t>
            </a:r>
            <a:r>
              <a:rPr lang="ko-KR" altLang="en-US" sz="1400" b="1" dirty="0" smtClean="0"/>
              <a:t> 상급평의회 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1) </a:t>
            </a:r>
            <a:r>
              <a:rPr lang="ko-KR" altLang="en-US" sz="1400" dirty="0" smtClean="0"/>
              <a:t>세계 평의회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꼰칠리움</a:t>
            </a:r>
            <a:r>
              <a:rPr lang="en-US" altLang="ko-KR" sz="1400" dirty="0" smtClean="0"/>
              <a:t>) : </a:t>
            </a:r>
            <a:r>
              <a:rPr lang="ko-KR" altLang="en-US" sz="1400" dirty="0" smtClean="0"/>
              <a:t>아일랜드 </a:t>
            </a:r>
            <a:r>
              <a:rPr lang="ko-KR" altLang="en-US" sz="1400" dirty="0" err="1" smtClean="0"/>
              <a:t>더블린시</a:t>
            </a:r>
            <a:r>
              <a:rPr lang="ko-KR" altLang="en-US" sz="1400" dirty="0" smtClean="0"/>
              <a:t> </a:t>
            </a:r>
            <a:r>
              <a:rPr lang="ko-KR" altLang="en-US" sz="1400" b="1" dirty="0" err="1" smtClean="0"/>
              <a:t>꼰칠리움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레지오니스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마리애</a:t>
            </a:r>
            <a:r>
              <a:rPr lang="ko-KR" altLang="en-US" sz="1400" b="1" dirty="0" smtClean="0"/>
              <a:t> </a:t>
            </a:r>
            <a:r>
              <a:rPr lang="en-US" altLang="ko-KR" sz="1400" dirty="0" smtClean="0"/>
              <a:t>(Con.)</a:t>
            </a:r>
            <a:endParaRPr lang="ko-KR" altLang="en-US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국가 평의회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세나뚜스</a:t>
            </a:r>
            <a:r>
              <a:rPr lang="en-US" altLang="ko-KR" sz="1400" dirty="0" smtClean="0"/>
              <a:t>) : </a:t>
            </a:r>
            <a:r>
              <a:rPr lang="ko-KR" altLang="en-US" sz="1400" b="1" dirty="0" smtClean="0"/>
              <a:t>광주 “중재자이신 마리아” </a:t>
            </a:r>
            <a:r>
              <a:rPr lang="ko-KR" altLang="en-US" sz="1400" b="1" dirty="0" err="1" smtClean="0"/>
              <a:t>세나뚜스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(Se.)</a:t>
            </a:r>
            <a:endParaRPr lang="ko-KR" altLang="en-US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3) </a:t>
            </a:r>
            <a:r>
              <a:rPr lang="ko-KR" altLang="en-US" sz="1400" dirty="0" smtClean="0"/>
              <a:t>교구평의회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레지아</a:t>
            </a:r>
            <a:r>
              <a:rPr lang="en-US" altLang="ko-KR" sz="1400" dirty="0" smtClean="0"/>
              <a:t>) : </a:t>
            </a:r>
            <a:r>
              <a:rPr lang="ko-KR" altLang="en-US" sz="1400" b="1" dirty="0" smtClean="0"/>
              <a:t>마산 “치명자의 </a:t>
            </a:r>
            <a:r>
              <a:rPr lang="ko-KR" altLang="en-US" sz="1400" b="1" dirty="0" err="1" smtClean="0"/>
              <a:t>모후</a:t>
            </a:r>
            <a:r>
              <a:rPr lang="ko-KR" altLang="en-US" sz="1400" b="1" dirty="0" smtClean="0"/>
              <a:t>” </a:t>
            </a:r>
            <a:r>
              <a:rPr lang="ko-KR" altLang="en-US" sz="1400" b="1" dirty="0" err="1" smtClean="0"/>
              <a:t>레지아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(Re.) </a:t>
            </a:r>
            <a:endParaRPr lang="ko-KR" altLang="en-US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4) </a:t>
            </a:r>
            <a:r>
              <a:rPr lang="ko-KR" altLang="en-US" sz="1400" dirty="0" smtClean="0"/>
              <a:t>지역평의회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꼬미씨움</a:t>
            </a:r>
            <a:r>
              <a:rPr lang="en-US" altLang="ko-KR" sz="1400" dirty="0" smtClean="0"/>
              <a:t>) : </a:t>
            </a:r>
            <a:r>
              <a:rPr lang="ko-KR" altLang="en-US" sz="1400" b="1" dirty="0" err="1" smtClean="0"/>
              <a:t>창원제</a:t>
            </a:r>
            <a:r>
              <a:rPr lang="en-US" altLang="ko-KR" sz="1400" b="1" dirty="0" smtClean="0"/>
              <a:t>2 “</a:t>
            </a:r>
            <a:r>
              <a:rPr lang="ko-KR" altLang="en-US" sz="1400" b="1" dirty="0" smtClean="0"/>
              <a:t>천상은총의 어머니” </a:t>
            </a:r>
            <a:r>
              <a:rPr lang="ko-KR" altLang="en-US" sz="1400" b="1" dirty="0" err="1" smtClean="0"/>
              <a:t>꼬미씨움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(Co.)</a:t>
            </a:r>
            <a:endParaRPr lang="ko-KR" altLang="en-US" sz="1400" b="1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5) </a:t>
            </a:r>
            <a:r>
              <a:rPr lang="ko-KR" altLang="en-US" sz="1400" dirty="0" smtClean="0"/>
              <a:t>본당평의회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꾸리아</a:t>
            </a:r>
            <a:r>
              <a:rPr lang="en-US" altLang="ko-KR" sz="1400" dirty="0" smtClean="0"/>
              <a:t>) : </a:t>
            </a:r>
            <a:r>
              <a:rPr lang="ko-KR" altLang="en-US" sz="1400" i="1" u="sng" dirty="0" smtClean="0"/>
              <a:t>예시</a:t>
            </a:r>
            <a:r>
              <a:rPr lang="en-US" altLang="ko-KR" sz="1400" i="1" u="sng" dirty="0" smtClean="0"/>
              <a:t>) </a:t>
            </a:r>
            <a:r>
              <a:rPr lang="ko-KR" altLang="en-US" sz="1400" i="1" u="sng" dirty="0" smtClean="0"/>
              <a:t>반송 제</a:t>
            </a:r>
            <a:r>
              <a:rPr lang="en-US" altLang="ko-KR" sz="1400" i="1" u="sng" dirty="0" smtClean="0"/>
              <a:t>1 “</a:t>
            </a:r>
            <a:r>
              <a:rPr lang="ko-KR" altLang="en-US" sz="1400" i="1" u="sng" dirty="0" smtClean="0"/>
              <a:t>티없으신 어머니” </a:t>
            </a:r>
            <a:r>
              <a:rPr lang="ko-KR" altLang="en-US" sz="1400" i="1" u="sng" dirty="0" err="1" smtClean="0"/>
              <a:t>꾸리아</a:t>
            </a:r>
            <a:r>
              <a:rPr lang="ko-KR" altLang="en-US" sz="1400" i="1" u="sng" dirty="0" smtClean="0"/>
              <a:t> </a:t>
            </a:r>
            <a:r>
              <a:rPr lang="en-US" altLang="ko-KR" sz="1400" i="1" u="sng" dirty="0" smtClean="0"/>
              <a:t>(Cu.)</a:t>
            </a:r>
            <a:r>
              <a:rPr lang="ko-KR" altLang="en-US" sz="1400" dirty="0" smtClean="0"/>
              <a:t> </a:t>
            </a:r>
            <a:r>
              <a:rPr lang="en-US" altLang="ko-KR" sz="1400" i="1" u="sng" dirty="0" smtClean="0"/>
              <a:t> </a:t>
            </a:r>
          </a:p>
          <a:p>
            <a:pPr>
              <a:spcBef>
                <a:spcPts val="400"/>
              </a:spcBef>
            </a:pPr>
            <a:r>
              <a:rPr lang="en-US" altLang="ko-KR" sz="1400" i="1" dirty="0" smtClean="0"/>
              <a:t>                                      </a:t>
            </a:r>
            <a:r>
              <a:rPr lang="ko-KR" altLang="en-US" sz="1400" i="1" u="sng" dirty="0" smtClean="0"/>
              <a:t>반송 제</a:t>
            </a:r>
            <a:r>
              <a:rPr lang="en-US" altLang="ko-KR" sz="1400" i="1" u="sng" dirty="0" smtClean="0"/>
              <a:t>2 “</a:t>
            </a:r>
            <a:r>
              <a:rPr lang="ko-KR" altLang="en-US" sz="1400" i="1" u="sng" dirty="0" smtClean="0"/>
              <a:t>성가정의  </a:t>
            </a:r>
            <a:r>
              <a:rPr lang="ko-KR" altLang="en-US" sz="1400" i="1" u="sng" dirty="0" err="1" smtClean="0"/>
              <a:t>모후</a:t>
            </a:r>
            <a:r>
              <a:rPr lang="ko-KR" altLang="en-US" sz="1400" i="1" u="sng" dirty="0" smtClean="0"/>
              <a:t>” </a:t>
            </a:r>
            <a:r>
              <a:rPr lang="ko-KR" altLang="en-US" sz="1400" i="1" u="sng" dirty="0" err="1" smtClean="0"/>
              <a:t>꾸리아</a:t>
            </a:r>
            <a:r>
              <a:rPr lang="ko-KR" altLang="en-US" sz="1400" i="1" u="sng" dirty="0" smtClean="0"/>
              <a:t> </a:t>
            </a:r>
            <a:r>
              <a:rPr lang="en-US" altLang="ko-KR" sz="1400" i="1" u="sng" dirty="0" smtClean="0"/>
              <a:t>(Cu.)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400"/>
              </a:spcBef>
            </a:pPr>
            <a:r>
              <a:rPr lang="en-US" altLang="ko-KR" sz="1400" i="1" dirty="0" smtClean="0"/>
              <a:t>                                      </a:t>
            </a:r>
            <a:r>
              <a:rPr lang="ko-KR" altLang="en-US" sz="1400" i="1" u="sng" dirty="0" smtClean="0"/>
              <a:t>반송 제</a:t>
            </a:r>
            <a:r>
              <a:rPr lang="en-US" altLang="ko-KR" sz="1400" i="1" u="sng" dirty="0" smtClean="0"/>
              <a:t>3 “</a:t>
            </a:r>
            <a:r>
              <a:rPr lang="ko-KR" altLang="en-US" sz="1400" i="1" u="sng" dirty="0" smtClean="0"/>
              <a:t>거룩하신 어머니” </a:t>
            </a:r>
            <a:r>
              <a:rPr lang="ko-KR" altLang="en-US" sz="1400" i="1" u="sng" dirty="0" err="1" smtClean="0"/>
              <a:t>꾸리아</a:t>
            </a:r>
            <a:r>
              <a:rPr lang="ko-KR" altLang="en-US" sz="1400" i="1" u="sng" dirty="0" smtClean="0"/>
              <a:t> </a:t>
            </a:r>
            <a:r>
              <a:rPr lang="en-US" altLang="ko-KR" sz="1400" i="1" u="sng" dirty="0" smtClean="0"/>
              <a:t>(Cu.)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spcBef>
                <a:spcPts val="400"/>
              </a:spcBef>
            </a:pPr>
            <a:r>
              <a:rPr lang="en-US" altLang="ko-KR" sz="1400" dirty="0" smtClean="0"/>
              <a:t>                                      </a:t>
            </a:r>
            <a:r>
              <a:rPr lang="ko-KR" altLang="en-US" sz="1400" i="1" u="sng" dirty="0" err="1" smtClean="0"/>
              <a:t>사림동</a:t>
            </a:r>
            <a:r>
              <a:rPr lang="ko-KR" altLang="en-US" sz="1400" i="1" u="sng" dirty="0" smtClean="0"/>
              <a:t>  </a:t>
            </a:r>
            <a:r>
              <a:rPr lang="en-US" altLang="ko-KR" sz="1400" i="1" u="sng" dirty="0" smtClean="0"/>
              <a:t> “</a:t>
            </a:r>
            <a:r>
              <a:rPr lang="ko-KR" altLang="en-US" sz="1400" i="1" u="sng" dirty="0" smtClean="0"/>
              <a:t>사랑하올 어머니” </a:t>
            </a:r>
            <a:r>
              <a:rPr lang="ko-KR" altLang="en-US" sz="1400" i="1" u="sng" dirty="0" err="1" smtClean="0"/>
              <a:t>꾸리아</a:t>
            </a:r>
            <a:r>
              <a:rPr lang="ko-KR" altLang="en-US" sz="1400" i="1" u="sng" dirty="0" smtClean="0"/>
              <a:t> </a:t>
            </a:r>
            <a:r>
              <a:rPr lang="en-US" altLang="ko-KR" sz="1400" i="1" u="sng" dirty="0" smtClean="0"/>
              <a:t>(Cu.)</a:t>
            </a:r>
            <a:r>
              <a:rPr lang="ko-KR" altLang="en-US" sz="1400" i="1" u="sng" dirty="0" smtClean="0"/>
              <a:t> </a:t>
            </a:r>
            <a:endParaRPr lang="ko-KR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9264</Words>
  <Application>Microsoft Office PowerPoint</Application>
  <PresentationFormat>화면 슬라이드 쇼(4:3)</PresentationFormat>
  <Paragraphs>1163</Paragraphs>
  <Slides>44</Slides>
  <Notes>15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45" baseType="lpstr">
      <vt:lpstr>Office 테마</vt:lpstr>
      <vt:lpstr>레지오 예비/신단원 교육</vt:lpstr>
      <vt:lpstr>시작기도와 성모송</vt:lpstr>
      <vt:lpstr>소양문제 정답</vt:lpstr>
      <vt:lpstr>소양문제 정답</vt:lpstr>
      <vt:lpstr>소양문제 정답</vt:lpstr>
      <vt:lpstr>목차</vt:lpstr>
      <vt:lpstr>창원 제 2 꼬미씨움 Regio School</vt:lpstr>
      <vt:lpstr>레지오 마리애의 목적과 정신, 그리고 활동</vt:lpstr>
      <vt:lpstr>레지오 조직 </vt:lpstr>
      <vt:lpstr>레지오 조직 </vt:lpstr>
      <vt:lpstr>나에게 레지오란? 동료 단원이란?</vt:lpstr>
      <vt:lpstr>레지오 단체 및 명칭 / 기원</vt:lpstr>
      <vt:lpstr>레지오의 의무 및 활동 </vt:lpstr>
      <vt:lpstr>레지오의 활동 원칙</vt:lpstr>
      <vt:lpstr>레지오의 활동사례</vt:lpstr>
      <vt:lpstr>레지오의 활동사례</vt:lpstr>
      <vt:lpstr>레지오의 활동사례</vt:lpstr>
      <vt:lpstr>레지오의 활동사례</vt:lpstr>
      <vt:lpstr>밥 그릇 속의 머리카락</vt:lpstr>
      <vt:lpstr>레지오의 주회합 </vt:lpstr>
      <vt:lpstr>레지오의 주회합</vt:lpstr>
      <vt:lpstr>레지오의 주회합</vt:lpstr>
      <vt:lpstr>레지오의 주회합</vt:lpstr>
      <vt:lpstr>레지오의 주회합</vt:lpstr>
      <vt:lpstr>레지오의 주회합</vt:lpstr>
      <vt:lpstr>레지오의 운영상 주의사항</vt:lpstr>
      <vt:lpstr>레지오의 운영상 주의사항</vt:lpstr>
      <vt:lpstr>레지오의 운영상 주의사항</vt:lpstr>
      <vt:lpstr>3. 주회합 출석계산</vt:lpstr>
      <vt:lpstr>레지오의 5대 행사 및 용어 설명</vt:lpstr>
      <vt:lpstr>레지오의 5대 행사 및 용어 설명</vt:lpstr>
      <vt:lpstr>레지오의 용어 설명</vt:lpstr>
      <vt:lpstr>레지오의 5대 행사 및 용어 설명</vt:lpstr>
      <vt:lpstr>레지오의 5대 행사 및 용어 설명</vt:lpstr>
      <vt:lpstr>레지오의 5대 행사 및 용어 설명</vt:lpstr>
      <vt:lpstr>레지오의 5대 행사 및 용어 설명</vt:lpstr>
      <vt:lpstr>묵주기도</vt:lpstr>
      <vt:lpstr>2016년 레지오 활동계획</vt:lpstr>
      <vt:lpstr>2016년 레지오 활동계획</vt:lpstr>
      <vt:lpstr>2016년 레지오 활동계획</vt:lpstr>
      <vt:lpstr>진주조개와 같은 마음을 가진 레지오 단원</vt:lpstr>
      <vt:lpstr>레지오 단원은 이랬으면…….?</vt:lpstr>
      <vt:lpstr>다함께 합시다.</vt:lpstr>
      <vt:lpstr>마침기도</vt:lpstr>
    </vt:vector>
  </TitlesOfParts>
  <Company>DoosanHeavy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김문생(Moonseang Kim) 차장 두산중공업</dc:creator>
  <cp:lastModifiedBy>두산중공업</cp:lastModifiedBy>
  <cp:revision>608</cp:revision>
  <cp:lastPrinted>2015-04-23T06:35:29Z</cp:lastPrinted>
  <dcterms:created xsi:type="dcterms:W3CDTF">2014-11-07T07:44:16Z</dcterms:created>
  <dcterms:modified xsi:type="dcterms:W3CDTF">2016-10-11T07:57:47Z</dcterms:modified>
</cp:coreProperties>
</file>